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147377136" r:id="rId6"/>
    <p:sldId id="281" r:id="rId7"/>
    <p:sldId id="285" r:id="rId8"/>
    <p:sldId id="280" r:id="rId9"/>
    <p:sldId id="283" r:id="rId10"/>
    <p:sldId id="288" r:id="rId11"/>
    <p:sldId id="2147377135" r:id="rId12"/>
    <p:sldId id="291" r:id="rId13"/>
    <p:sldId id="292" r:id="rId14"/>
    <p:sldId id="284" r:id="rId15"/>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8CE84F-52F7-47F7-94DB-6B119A608476}" v="3" dt="2026-03-30T00:41:52.54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108" d="100"/>
          <a:sy n="108" d="100"/>
        </p:scale>
        <p:origin x="335"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en-US" sz="1100" b="1" dirty="0">
                <a:solidFill>
                  <a:schemeClr val="tx1"/>
                </a:solidFill>
                <a:latin typeface="Meiryo UI" panose="020B0604030504040204" pitchFamily="50" charset="-128"/>
                <a:ea typeface="Meiryo UI" panose="020B0604030504040204" pitchFamily="50" charset="-128"/>
              </a:rPr>
              <a:t>JFA</a:t>
            </a:r>
            <a:r>
              <a:rPr lang="ja-JP" sz="1100" b="1" dirty="0">
                <a:solidFill>
                  <a:schemeClr val="tx1"/>
                </a:solidFill>
                <a:latin typeface="Meiryo UI" panose="020B0604030504040204" pitchFamily="50" charset="-128"/>
                <a:ea typeface="Meiryo UI" panose="020B0604030504040204" pitchFamily="50" charset="-128"/>
              </a:rPr>
              <a:t>暴力等根絶相談窓口への通報件数（</a:t>
            </a:r>
            <a:r>
              <a:rPr lang="en-US" sz="1100" b="1" dirty="0">
                <a:solidFill>
                  <a:schemeClr val="tx1"/>
                </a:solidFill>
                <a:latin typeface="Meiryo UI" panose="020B0604030504040204" pitchFamily="50" charset="-128"/>
                <a:ea typeface="Meiryo UI" panose="020B0604030504040204" pitchFamily="50" charset="-128"/>
              </a:rPr>
              <a:t>2013</a:t>
            </a:r>
            <a:r>
              <a:rPr lang="ja-JP" sz="1100" b="1" dirty="0">
                <a:solidFill>
                  <a:schemeClr val="tx1"/>
                </a:solidFill>
                <a:latin typeface="Meiryo UI" panose="020B0604030504040204" pitchFamily="50" charset="-128"/>
                <a:ea typeface="Meiryo UI" panose="020B0604030504040204" pitchFamily="50" charset="-128"/>
              </a:rPr>
              <a:t>年～</a:t>
            </a:r>
            <a:r>
              <a:rPr lang="en-US" sz="1100" b="1" dirty="0">
                <a:solidFill>
                  <a:schemeClr val="tx1"/>
                </a:solidFill>
                <a:latin typeface="Meiryo UI" panose="020B0604030504040204" pitchFamily="50" charset="-128"/>
                <a:ea typeface="Meiryo UI" panose="020B0604030504040204" pitchFamily="50" charset="-128"/>
              </a:rPr>
              <a:t>2024</a:t>
            </a:r>
            <a:r>
              <a:rPr lang="ja-JP" sz="1100" b="1" dirty="0">
                <a:solidFill>
                  <a:schemeClr val="tx1"/>
                </a:solidFill>
                <a:latin typeface="Meiryo UI" panose="020B0604030504040204" pitchFamily="50" charset="-128"/>
                <a:ea typeface="Meiryo UI" panose="020B0604030504040204" pitchFamily="50" charset="-128"/>
              </a:rPr>
              <a:t>年）</a:t>
            </a:r>
            <a:r>
              <a:rPr lang="en-US" sz="1100" b="1" dirty="0">
                <a:latin typeface="Meiryo UI" panose="020B0604030504040204" pitchFamily="50" charset="-128"/>
                <a:ea typeface="Meiryo UI" panose="020B0604030504040204" pitchFamily="50" charset="-128"/>
              </a:rPr>
              <a:t> </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v>棒</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'【集計】1月－12月結果_クラブ'!$A$38:$A$49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'【集計】1月－12月結果_クラブ'!$B$38:$B$49</c:f>
              <c:numCache>
                <c:formatCode>General</c:formatCode>
                <c:ptCount val="12"/>
                <c:pt idx="0">
                  <c:v>69</c:v>
                </c:pt>
                <c:pt idx="1">
                  <c:v>88</c:v>
                </c:pt>
                <c:pt idx="2">
                  <c:v>80</c:v>
                </c:pt>
                <c:pt idx="3">
                  <c:v>72</c:v>
                </c:pt>
                <c:pt idx="4">
                  <c:v>103</c:v>
                </c:pt>
                <c:pt idx="5">
                  <c:v>120</c:v>
                </c:pt>
                <c:pt idx="6">
                  <c:v>243</c:v>
                </c:pt>
                <c:pt idx="7">
                  <c:v>109</c:v>
                </c:pt>
                <c:pt idx="8">
                  <c:v>236</c:v>
                </c:pt>
                <c:pt idx="9">
                  <c:v>282</c:v>
                </c:pt>
                <c:pt idx="10">
                  <c:v>318</c:v>
                </c:pt>
                <c:pt idx="11">
                  <c:v>217</c:v>
                </c:pt>
              </c:numCache>
            </c:numRef>
          </c:val>
          <c:extLst>
            <c:ext xmlns:c16="http://schemas.microsoft.com/office/drawing/2014/chart" uri="{C3380CC4-5D6E-409C-BE32-E72D297353CC}">
              <c16:uniqueId val="{00000000-235F-4677-A457-AC56AADDDE4F}"/>
            </c:ext>
          </c:extLst>
        </c:ser>
        <c:dLbls>
          <c:dLblPos val="outEnd"/>
          <c:showLegendKey val="0"/>
          <c:showVal val="1"/>
          <c:showCatName val="0"/>
          <c:showSerName val="0"/>
          <c:showPercent val="0"/>
          <c:showBubbleSize val="0"/>
        </c:dLbls>
        <c:gapWidth val="92"/>
        <c:axId val="273600960"/>
        <c:axId val="273597600"/>
      </c:barChart>
      <c:lineChart>
        <c:grouping val="standard"/>
        <c:varyColors val="0"/>
        <c:ser>
          <c:idx val="1"/>
          <c:order val="1"/>
          <c:tx>
            <c:v>折れ線</c:v>
          </c:tx>
          <c:spPr>
            <a:ln w="28575" cap="rnd">
              <a:solidFill>
                <a:schemeClr val="accent2"/>
              </a:solidFill>
              <a:round/>
            </a:ln>
            <a:effectLst/>
          </c:spPr>
          <c:marker>
            <c:symbol val="none"/>
          </c:marker>
          <c:val>
            <c:numRef>
              <c:f>'【集計】1月－12月結果_クラブ'!$C$38:$C$49</c:f>
              <c:numCache>
                <c:formatCode>General</c:formatCode>
                <c:ptCount val="12"/>
                <c:pt idx="0">
                  <c:v>69</c:v>
                </c:pt>
                <c:pt idx="1">
                  <c:v>88</c:v>
                </c:pt>
                <c:pt idx="2">
                  <c:v>80</c:v>
                </c:pt>
                <c:pt idx="3">
                  <c:v>72</c:v>
                </c:pt>
                <c:pt idx="4">
                  <c:v>103</c:v>
                </c:pt>
                <c:pt idx="5">
                  <c:v>120</c:v>
                </c:pt>
                <c:pt idx="6">
                  <c:v>243</c:v>
                </c:pt>
                <c:pt idx="7">
                  <c:v>109</c:v>
                </c:pt>
                <c:pt idx="8">
                  <c:v>236</c:v>
                </c:pt>
                <c:pt idx="9">
                  <c:v>282</c:v>
                </c:pt>
                <c:pt idx="10">
                  <c:v>318</c:v>
                </c:pt>
                <c:pt idx="11">
                  <c:v>217</c:v>
                </c:pt>
              </c:numCache>
            </c:numRef>
          </c:val>
          <c:smooth val="0"/>
          <c:extLst>
            <c:ext xmlns:c16="http://schemas.microsoft.com/office/drawing/2014/chart" uri="{C3380CC4-5D6E-409C-BE32-E72D297353CC}">
              <c16:uniqueId val="{00000001-235F-4677-A457-AC56AADDDE4F}"/>
            </c:ext>
          </c:extLst>
        </c:ser>
        <c:dLbls>
          <c:showLegendKey val="0"/>
          <c:showVal val="0"/>
          <c:showCatName val="0"/>
          <c:showSerName val="0"/>
          <c:showPercent val="0"/>
          <c:showBubbleSize val="0"/>
        </c:dLbls>
        <c:marker val="1"/>
        <c:smooth val="0"/>
        <c:axId val="273600960"/>
        <c:axId val="273597600"/>
      </c:lineChart>
      <c:catAx>
        <c:axId val="27360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273597600"/>
        <c:crosses val="autoZero"/>
        <c:auto val="1"/>
        <c:lblAlgn val="ctr"/>
        <c:lblOffset val="100"/>
        <c:noMultiLvlLbl val="0"/>
      </c:catAx>
      <c:valAx>
        <c:axId val="27359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273600960"/>
        <c:crosses val="autoZero"/>
        <c:crossBetween val="between"/>
      </c:valAx>
      <c:spPr>
        <a:noFill/>
        <a:ln>
          <a:noFill/>
        </a:ln>
        <a:effectLst/>
      </c:spPr>
    </c:plotArea>
    <c:plotVisOnly val="1"/>
    <c:dispBlanksAs val="gap"/>
    <c:showDLblsOverMax val="0"/>
  </c:chart>
  <c:spPr>
    <a:solidFill>
      <a:schemeClr val="bg2">
        <a:lumMod val="95000"/>
      </a:schemeClr>
    </a:solidFill>
    <a:ln w="9525" cap="flat" cmpd="sng" algn="ctr">
      <a:solidFill>
        <a:schemeClr val="tx1">
          <a:lumMod val="15000"/>
          <a:lumOff val="85000"/>
        </a:schemeClr>
      </a:solidFill>
      <a:round/>
    </a:ln>
    <a:effectLst/>
  </c:spPr>
  <c:txPr>
    <a:bodyPr/>
    <a:lstStyle/>
    <a:p>
      <a:pPr>
        <a:defRPr sz="1050"/>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sng" strike="noStrike" kern="1200" baseline="0">
                <a:solidFill>
                  <a:schemeClr val="dk1">
                    <a:lumMod val="75000"/>
                    <a:lumOff val="25000"/>
                  </a:schemeClr>
                </a:solidFill>
                <a:latin typeface="+mn-lt"/>
                <a:ea typeface="+mn-ea"/>
                <a:cs typeface="+mn-cs"/>
              </a:defRPr>
            </a:pPr>
            <a:r>
              <a:rPr lang="en-US" sz="1100" u="sng">
                <a:latin typeface="Meiryo UI" panose="020B0604030504040204" pitchFamily="50" charset="-128"/>
                <a:ea typeface="Meiryo UI" panose="020B0604030504040204" pitchFamily="50" charset="-128"/>
              </a:rPr>
              <a:t>2024</a:t>
            </a:r>
            <a:r>
              <a:rPr lang="ja-JP" sz="1100" u="sng">
                <a:latin typeface="Meiryo UI" panose="020B0604030504040204" pitchFamily="50" charset="-128"/>
                <a:ea typeface="Meiryo UI" panose="020B0604030504040204" pitchFamily="50" charset="-128"/>
              </a:rPr>
              <a:t>年通報</a:t>
            </a:r>
            <a:r>
              <a:rPr lang="en-US" sz="1100" u="sng">
                <a:latin typeface="Meiryo UI" panose="020B0604030504040204" pitchFamily="50" charset="-128"/>
                <a:ea typeface="Meiryo UI" panose="020B0604030504040204" pitchFamily="50" charset="-128"/>
              </a:rPr>
              <a:t>(217</a:t>
            </a:r>
            <a:r>
              <a:rPr lang="ja-JP" sz="1100" u="sng">
                <a:latin typeface="Meiryo UI" panose="020B0604030504040204" pitchFamily="50" charset="-128"/>
                <a:ea typeface="Meiryo UI" panose="020B0604030504040204" pitchFamily="50" charset="-128"/>
              </a:rPr>
              <a:t>件</a:t>
            </a:r>
            <a:r>
              <a:rPr lang="en-US" sz="1100" u="sng">
                <a:latin typeface="Meiryo UI" panose="020B0604030504040204" pitchFamily="50" charset="-128"/>
                <a:ea typeface="Meiryo UI" panose="020B0604030504040204" pitchFamily="50" charset="-128"/>
              </a:rPr>
              <a:t>) </a:t>
            </a:r>
            <a:r>
              <a:rPr lang="ja-JP" sz="1100" u="sng">
                <a:latin typeface="Meiryo UI" panose="020B0604030504040204" pitchFamily="50" charset="-128"/>
                <a:ea typeface="Meiryo UI" panose="020B0604030504040204" pitchFamily="50" charset="-128"/>
              </a:rPr>
              <a:t>種別の割合</a:t>
            </a:r>
          </a:p>
        </c:rich>
      </c:tx>
      <c:overlay val="0"/>
      <c:spPr>
        <a:noFill/>
        <a:ln>
          <a:noFill/>
        </a:ln>
        <a:effectLst/>
      </c:spPr>
      <c:txPr>
        <a:bodyPr rot="0" spcFirstLastPara="1" vertOverflow="ellipsis" vert="horz" wrap="square" anchor="ctr" anchorCtr="1"/>
        <a:lstStyle/>
        <a:p>
          <a:pPr>
            <a:defRPr sz="1800" b="1" i="0" u="sng" strike="noStrike" kern="1200" baseline="0">
              <a:solidFill>
                <a:schemeClr val="dk1">
                  <a:lumMod val="75000"/>
                  <a:lumOff val="2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2">
                  <a:shade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A1-4A86-ACBB-F22BEB005897}"/>
              </c:ext>
            </c:extLst>
          </c:dPt>
          <c:dPt>
            <c:idx val="1"/>
            <c:bubble3D val="0"/>
            <c:spPr>
              <a:solidFill>
                <a:schemeClr val="accent2">
                  <a:shade val="7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A1-4A86-ACBB-F22BEB005897}"/>
              </c:ext>
            </c:extLst>
          </c:dPt>
          <c:dPt>
            <c:idx val="2"/>
            <c:bubble3D val="0"/>
            <c:spPr>
              <a:solidFill>
                <a:schemeClr val="accent2">
                  <a:shade val="9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4A1-4A86-ACBB-F22BEB005897}"/>
              </c:ext>
            </c:extLst>
          </c:dPt>
          <c:dPt>
            <c:idx val="3"/>
            <c:bubble3D val="0"/>
            <c:spPr>
              <a:solidFill>
                <a:schemeClr val="accent2">
                  <a:tint val="9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4A1-4A86-ACBB-F22BEB005897}"/>
              </c:ext>
            </c:extLst>
          </c:dPt>
          <c:dPt>
            <c:idx val="4"/>
            <c:bubble3D val="0"/>
            <c:spPr>
              <a:solidFill>
                <a:schemeClr val="accent2">
                  <a:tint val="7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4A1-4A86-ACBB-F22BEB005897}"/>
              </c:ext>
            </c:extLst>
          </c:dPt>
          <c:dPt>
            <c:idx val="5"/>
            <c:bubble3D val="0"/>
            <c:spPr>
              <a:solidFill>
                <a:schemeClr val="accent2">
                  <a:tint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4A1-4A86-ACBB-F22BEB005897}"/>
              </c:ext>
            </c:extLst>
          </c:dPt>
          <c:dLbls>
            <c:spPr>
              <a:solidFill>
                <a:srgbClr val="FFFFFF">
                  <a:lumMod val="50000"/>
                </a:srgbClr>
              </a:solid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ja-JP"/>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'【集計】1月－12月結果_クラブ'!$A$52:$A$57</c:f>
              <c:strCache>
                <c:ptCount val="6"/>
                <c:pt idx="0">
                  <c:v>第4種</c:v>
                </c:pt>
                <c:pt idx="1">
                  <c:v>第3種</c:v>
                </c:pt>
                <c:pt idx="2">
                  <c:v>第2種</c:v>
                </c:pt>
                <c:pt idx="3">
                  <c:v>第1種</c:v>
                </c:pt>
                <c:pt idx="4">
                  <c:v>女子</c:v>
                </c:pt>
                <c:pt idx="5">
                  <c:v>その他</c:v>
                </c:pt>
              </c:strCache>
            </c:strRef>
          </c:cat>
          <c:val>
            <c:numRef>
              <c:f>'【集計】1月－12月結果_クラブ'!$B$52:$B$57</c:f>
              <c:numCache>
                <c:formatCode>0%</c:formatCode>
                <c:ptCount val="6"/>
                <c:pt idx="0">
                  <c:v>0.44</c:v>
                </c:pt>
                <c:pt idx="1">
                  <c:v>0.16</c:v>
                </c:pt>
                <c:pt idx="2">
                  <c:v>0.18</c:v>
                </c:pt>
                <c:pt idx="3">
                  <c:v>0.05</c:v>
                </c:pt>
                <c:pt idx="4">
                  <c:v>0.06</c:v>
                </c:pt>
                <c:pt idx="5">
                  <c:v>0.11</c:v>
                </c:pt>
              </c:numCache>
            </c:numRef>
          </c:val>
          <c:extLst>
            <c:ext xmlns:c16="http://schemas.microsoft.com/office/drawing/2014/chart" uri="{C3380CC4-5D6E-409C-BE32-E72D297353CC}">
              <c16:uniqueId val="{0000000C-14A1-4A86-ACBB-F22BEB005897}"/>
            </c:ext>
          </c:extLst>
        </c:ser>
        <c:dLbls>
          <c:dLblPos val="outEnd"/>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2">
        <a:lumMod val="95000"/>
      </a:schemeClr>
    </a:soli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sng" strike="noStrike" kern="1200" baseline="0">
                <a:solidFill>
                  <a:schemeClr val="dk1">
                    <a:lumMod val="75000"/>
                    <a:lumOff val="25000"/>
                  </a:schemeClr>
                </a:solidFill>
                <a:latin typeface="+mn-lt"/>
                <a:ea typeface="+mn-ea"/>
                <a:cs typeface="+mn-cs"/>
              </a:defRPr>
            </a:pPr>
            <a:r>
              <a:rPr lang="en-US" sz="1100" u="sng">
                <a:latin typeface="Meiryo UI" panose="020B0604030504040204" pitchFamily="50" charset="-128"/>
                <a:ea typeface="Meiryo UI" panose="020B0604030504040204" pitchFamily="50" charset="-128"/>
              </a:rPr>
              <a:t>2024</a:t>
            </a:r>
            <a:r>
              <a:rPr lang="ja-JP" sz="1100" u="sng">
                <a:latin typeface="Meiryo UI" panose="020B0604030504040204" pitchFamily="50" charset="-128"/>
                <a:ea typeface="Meiryo UI" panose="020B0604030504040204" pitchFamily="50" charset="-128"/>
              </a:rPr>
              <a:t>年通報</a:t>
            </a:r>
            <a:r>
              <a:rPr lang="en-US" sz="1100" u="sng">
                <a:latin typeface="Meiryo UI" panose="020B0604030504040204" pitchFamily="50" charset="-128"/>
                <a:ea typeface="Meiryo UI" panose="020B0604030504040204" pitchFamily="50" charset="-128"/>
              </a:rPr>
              <a:t>(217</a:t>
            </a:r>
            <a:r>
              <a:rPr lang="ja-JP" sz="1100" u="sng">
                <a:latin typeface="Meiryo UI" panose="020B0604030504040204" pitchFamily="50" charset="-128"/>
                <a:ea typeface="Meiryo UI" panose="020B0604030504040204" pitchFamily="50" charset="-128"/>
              </a:rPr>
              <a:t>件</a:t>
            </a:r>
            <a:r>
              <a:rPr lang="en-US" sz="1100" u="sng">
                <a:latin typeface="Meiryo UI" panose="020B0604030504040204" pitchFamily="50" charset="-128"/>
                <a:ea typeface="Meiryo UI" panose="020B0604030504040204" pitchFamily="50" charset="-128"/>
              </a:rPr>
              <a:t>) </a:t>
            </a:r>
            <a:r>
              <a:rPr lang="ja-JP" sz="1100" u="sng">
                <a:latin typeface="Meiryo UI" panose="020B0604030504040204" pitchFamily="50" charset="-128"/>
                <a:ea typeface="Meiryo UI" panose="020B0604030504040204" pitchFamily="50" charset="-128"/>
              </a:rPr>
              <a:t>被害分類（通報者による分類）</a:t>
            </a:r>
          </a:p>
        </c:rich>
      </c:tx>
      <c:overlay val="0"/>
      <c:spPr>
        <a:noFill/>
        <a:ln>
          <a:noFill/>
        </a:ln>
        <a:effectLst/>
      </c:spPr>
      <c:txPr>
        <a:bodyPr rot="0" spcFirstLastPara="1" vertOverflow="ellipsis" vert="horz" wrap="square" anchor="ctr" anchorCtr="1"/>
        <a:lstStyle/>
        <a:p>
          <a:pPr>
            <a:defRPr sz="1800" b="1" i="0" u="sng"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40400846326241358"/>
          <c:y val="0.19997769721042549"/>
          <c:w val="0.36315440015398071"/>
          <c:h val="0.67962308285619077"/>
        </c:manualLayout>
      </c:layout>
      <c:pieChart>
        <c:varyColors val="1"/>
        <c:ser>
          <c:idx val="0"/>
          <c:order val="0"/>
          <c:dPt>
            <c:idx val="0"/>
            <c:bubble3D val="0"/>
            <c:spPr>
              <a:solidFill>
                <a:schemeClr val="accent5">
                  <a:tint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D2C-4B3F-AAF0-7A08B6A615AC}"/>
              </c:ext>
            </c:extLst>
          </c:dPt>
          <c:dPt>
            <c:idx val="1"/>
            <c:bubble3D val="0"/>
            <c:spPr>
              <a:solidFill>
                <a:schemeClr val="accent5">
                  <a:tint val="7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D2C-4B3F-AAF0-7A08B6A615AC}"/>
              </c:ext>
            </c:extLst>
          </c:dPt>
          <c:dPt>
            <c:idx val="2"/>
            <c:bubble3D val="0"/>
            <c:spPr>
              <a:solidFill>
                <a:schemeClr val="accent5">
                  <a:tint val="9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D2C-4B3F-AAF0-7A08B6A615AC}"/>
              </c:ext>
            </c:extLst>
          </c:dPt>
          <c:dPt>
            <c:idx val="3"/>
            <c:bubble3D val="0"/>
            <c:spPr>
              <a:solidFill>
                <a:schemeClr val="accent5">
                  <a:shade val="9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D2C-4B3F-AAF0-7A08B6A615AC}"/>
              </c:ext>
            </c:extLst>
          </c:dPt>
          <c:dPt>
            <c:idx val="4"/>
            <c:bubble3D val="0"/>
            <c:spPr>
              <a:solidFill>
                <a:schemeClr val="accent5">
                  <a:shade val="7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D2C-4B3F-AAF0-7A08B6A615AC}"/>
              </c:ext>
            </c:extLst>
          </c:dPt>
          <c:dPt>
            <c:idx val="5"/>
            <c:bubble3D val="0"/>
            <c:spPr>
              <a:solidFill>
                <a:schemeClr val="accent5">
                  <a:shade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D2C-4B3F-AAF0-7A08B6A615AC}"/>
              </c:ext>
            </c:extLst>
          </c:dPt>
          <c:dLbls>
            <c:dLbl>
              <c:idx val="2"/>
              <c:layout>
                <c:manualLayout>
                  <c:x val="0"/>
                  <c:y val="2.1537237472049605E-2"/>
                </c:manualLayout>
              </c:layout>
              <c:spPr>
                <a:solidFill>
                  <a:schemeClr val="bg2">
                    <a:lumMod val="5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327314403861624"/>
                      <c:h val="8.4299234403645978E-2"/>
                    </c:manualLayout>
                  </c15:layout>
                </c:ext>
                <c:ext xmlns:c16="http://schemas.microsoft.com/office/drawing/2014/chart" uri="{C3380CC4-5D6E-409C-BE32-E72D297353CC}">
                  <c16:uniqueId val="{00000005-2D2C-4B3F-AAF0-7A08B6A615AC}"/>
                </c:ext>
              </c:extLst>
            </c:dLbl>
            <c:dLbl>
              <c:idx val="5"/>
              <c:layout>
                <c:manualLayout>
                  <c:x val="5.4054028491154857E-2"/>
                  <c:y val="6.7673035794649714E-2"/>
                </c:manualLayout>
              </c:layout>
              <c:spPr>
                <a:solidFill>
                  <a:schemeClr val="bg2">
                    <a:lumMod val="5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8918909971904202"/>
                      <c:h val="8.851419612382827E-2"/>
                    </c:manualLayout>
                  </c15:layout>
                </c:ext>
                <c:ext xmlns:c16="http://schemas.microsoft.com/office/drawing/2014/chart" uri="{C3380CC4-5D6E-409C-BE32-E72D297353CC}">
                  <c16:uniqueId val="{0000000B-2D2C-4B3F-AAF0-7A08B6A615AC}"/>
                </c:ext>
              </c:extLst>
            </c:dLbl>
            <c:spPr>
              <a:solidFill>
                <a:schemeClr val="bg2">
                  <a:lumMod val="5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ja-JP"/>
              </a:p>
            </c:txPr>
            <c:dLblPos val="bestFit"/>
            <c:showLegendKey val="0"/>
            <c:showVal val="1"/>
            <c:showCatName val="1"/>
            <c:showSerName val="0"/>
            <c:showPercent val="0"/>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'【集計】1月－12月結果_クラブ'!$A$62:$A$67</c:f>
              <c:strCache>
                <c:ptCount val="6"/>
                <c:pt idx="0">
                  <c:v>暴言</c:v>
                </c:pt>
                <c:pt idx="1">
                  <c:v>暴行</c:v>
                </c:pt>
                <c:pt idx="2">
                  <c:v>しごき・体罰</c:v>
                </c:pt>
                <c:pt idx="3">
                  <c:v>わいせつ</c:v>
                </c:pt>
                <c:pt idx="4">
                  <c:v>いじめ</c:v>
                </c:pt>
                <c:pt idx="5">
                  <c:v>その他</c:v>
                </c:pt>
              </c:strCache>
            </c:strRef>
          </c:cat>
          <c:val>
            <c:numRef>
              <c:f>'【集計】1月－12月結果_クラブ'!$B$62:$B$67</c:f>
              <c:numCache>
                <c:formatCode>0%</c:formatCode>
                <c:ptCount val="6"/>
                <c:pt idx="0">
                  <c:v>0.59</c:v>
                </c:pt>
                <c:pt idx="1">
                  <c:v>7.0000000000000007E-2</c:v>
                </c:pt>
                <c:pt idx="2">
                  <c:v>0.08</c:v>
                </c:pt>
                <c:pt idx="3">
                  <c:v>0.01</c:v>
                </c:pt>
                <c:pt idx="4">
                  <c:v>0.01</c:v>
                </c:pt>
                <c:pt idx="5">
                  <c:v>0.24</c:v>
                </c:pt>
              </c:numCache>
            </c:numRef>
          </c:val>
          <c:extLst>
            <c:ext xmlns:c16="http://schemas.microsoft.com/office/drawing/2014/chart" uri="{C3380CC4-5D6E-409C-BE32-E72D297353CC}">
              <c16:uniqueId val="{0000000C-2D2C-4B3F-AAF0-7A08B6A615A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2">
        <a:lumMod val="95000"/>
      </a:schemeClr>
    </a:soli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F9392E63-267F-4D9E-8E81-7CACE3946C5E}" type="datetimeFigureOut">
              <a:rPr kumimoji="1" lang="ja-JP" altLang="en-US" smtClean="0"/>
              <a:t>2026/4/4</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30A30D93-B267-4C22-92AD-4C4A1AC2C77C}" type="slidenum">
              <a:rPr kumimoji="1" lang="ja-JP" altLang="en-US" smtClean="0"/>
              <a:t>‹#›</a:t>
            </a:fld>
            <a:endParaRPr kumimoji="1" lang="ja-JP" altLang="en-US"/>
          </a:p>
        </p:txBody>
      </p:sp>
    </p:spTree>
    <p:extLst>
      <p:ext uri="{BB962C8B-B14F-4D97-AF65-F5344CB8AC3E}">
        <p14:creationId xmlns:p14="http://schemas.microsoft.com/office/powerpoint/2010/main" val="20156106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0FE146-658C-CB9A-EF51-28D2C38E509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8DED512-250C-A6B3-CD35-F4532CE45B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F325DE9-394B-8082-251C-23066805B16D}"/>
              </a:ext>
            </a:extLst>
          </p:cNvPr>
          <p:cNvSpPr>
            <a:spLocks noGrp="1"/>
          </p:cNvSpPr>
          <p:nvPr>
            <p:ph type="dt" sz="half" idx="10"/>
          </p:nvPr>
        </p:nvSpPr>
        <p:spPr/>
        <p:txBody>
          <a:bodyPr/>
          <a:lstStyle/>
          <a:p>
            <a:fld id="{537286DC-8F83-44E4-9D49-9EFF6576CDF4}" type="datetimeFigureOut">
              <a:rPr kumimoji="1" lang="ja-JP" altLang="en-US" smtClean="0"/>
              <a:t>2026/4/4</a:t>
            </a:fld>
            <a:endParaRPr kumimoji="1" lang="ja-JP" altLang="en-US"/>
          </a:p>
        </p:txBody>
      </p:sp>
      <p:sp>
        <p:nvSpPr>
          <p:cNvPr id="5" name="フッター プレースホルダー 4">
            <a:extLst>
              <a:ext uri="{FF2B5EF4-FFF2-40B4-BE49-F238E27FC236}">
                <a16:creationId xmlns:a16="http://schemas.microsoft.com/office/drawing/2014/main" id="{5BA0EDBE-D7FB-16CE-851B-ADEB9B1482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69BCB1-D669-891B-2F4A-954217B626E0}"/>
              </a:ext>
            </a:extLst>
          </p:cNvPr>
          <p:cNvSpPr>
            <a:spLocks noGrp="1"/>
          </p:cNvSpPr>
          <p:nvPr>
            <p:ph type="sldNum" sz="quarter" idx="12"/>
          </p:nvPr>
        </p:nvSpPr>
        <p:spPr/>
        <p:txBody>
          <a:bodyPr/>
          <a:lstStyle/>
          <a:p>
            <a:fld id="{60B3B714-6F93-4A13-8DC0-18927E44BC70}" type="slidenum">
              <a:rPr kumimoji="1" lang="ja-JP" altLang="en-US" smtClean="0"/>
              <a:t>‹#›</a:t>
            </a:fld>
            <a:endParaRPr kumimoji="1" lang="ja-JP" altLang="en-US"/>
          </a:p>
        </p:txBody>
      </p:sp>
    </p:spTree>
    <p:extLst>
      <p:ext uri="{BB962C8B-B14F-4D97-AF65-F5344CB8AC3E}">
        <p14:creationId xmlns:p14="http://schemas.microsoft.com/office/powerpoint/2010/main" val="173224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3DE6E1-702A-9CF8-D3A8-F45D63D0EE2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DA40CC-1334-36DE-3B20-F1907F82A1F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CD73B2-117A-79D4-63A7-14426D9808A5}"/>
              </a:ext>
            </a:extLst>
          </p:cNvPr>
          <p:cNvSpPr>
            <a:spLocks noGrp="1"/>
          </p:cNvSpPr>
          <p:nvPr>
            <p:ph type="dt" sz="half" idx="10"/>
          </p:nvPr>
        </p:nvSpPr>
        <p:spPr/>
        <p:txBody>
          <a:bodyPr/>
          <a:lstStyle/>
          <a:p>
            <a:fld id="{537286DC-8F83-44E4-9D49-9EFF6576CDF4}" type="datetimeFigureOut">
              <a:rPr kumimoji="1" lang="ja-JP" altLang="en-US" smtClean="0"/>
              <a:t>2026/4/4</a:t>
            </a:fld>
            <a:endParaRPr kumimoji="1" lang="ja-JP" altLang="en-US"/>
          </a:p>
        </p:txBody>
      </p:sp>
      <p:sp>
        <p:nvSpPr>
          <p:cNvPr id="5" name="フッター プレースホルダー 4">
            <a:extLst>
              <a:ext uri="{FF2B5EF4-FFF2-40B4-BE49-F238E27FC236}">
                <a16:creationId xmlns:a16="http://schemas.microsoft.com/office/drawing/2014/main" id="{4E6F07EB-CFC9-9E7D-5717-195896E2E7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E45F8C-E110-BCBA-3541-4652D56716E9}"/>
              </a:ext>
            </a:extLst>
          </p:cNvPr>
          <p:cNvSpPr>
            <a:spLocks noGrp="1"/>
          </p:cNvSpPr>
          <p:nvPr>
            <p:ph type="sldNum" sz="quarter" idx="12"/>
          </p:nvPr>
        </p:nvSpPr>
        <p:spPr/>
        <p:txBody>
          <a:bodyPr/>
          <a:lstStyle/>
          <a:p>
            <a:fld id="{60B3B714-6F93-4A13-8DC0-18927E44BC70}" type="slidenum">
              <a:rPr kumimoji="1" lang="ja-JP" altLang="en-US" smtClean="0"/>
              <a:t>‹#›</a:t>
            </a:fld>
            <a:endParaRPr kumimoji="1" lang="ja-JP" altLang="en-US"/>
          </a:p>
        </p:txBody>
      </p:sp>
    </p:spTree>
    <p:extLst>
      <p:ext uri="{BB962C8B-B14F-4D97-AF65-F5344CB8AC3E}">
        <p14:creationId xmlns:p14="http://schemas.microsoft.com/office/powerpoint/2010/main" val="86319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6D3B45E-D815-BD6A-DE0B-FDC26A5D669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CA427DE-9B25-D980-347A-A2FDBCD8776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6E5ADB-D61C-5E24-BB90-1C49CC628D56}"/>
              </a:ext>
            </a:extLst>
          </p:cNvPr>
          <p:cNvSpPr>
            <a:spLocks noGrp="1"/>
          </p:cNvSpPr>
          <p:nvPr>
            <p:ph type="dt" sz="half" idx="10"/>
          </p:nvPr>
        </p:nvSpPr>
        <p:spPr/>
        <p:txBody>
          <a:bodyPr/>
          <a:lstStyle/>
          <a:p>
            <a:fld id="{537286DC-8F83-44E4-9D49-9EFF6576CDF4}" type="datetimeFigureOut">
              <a:rPr kumimoji="1" lang="ja-JP" altLang="en-US" smtClean="0"/>
              <a:t>2026/4/4</a:t>
            </a:fld>
            <a:endParaRPr kumimoji="1" lang="ja-JP" altLang="en-US"/>
          </a:p>
        </p:txBody>
      </p:sp>
      <p:sp>
        <p:nvSpPr>
          <p:cNvPr id="5" name="フッター プレースホルダー 4">
            <a:extLst>
              <a:ext uri="{FF2B5EF4-FFF2-40B4-BE49-F238E27FC236}">
                <a16:creationId xmlns:a16="http://schemas.microsoft.com/office/drawing/2014/main" id="{476AB76B-8E48-89BA-15FF-95F492B6FE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045923-DE4E-A45D-7C6D-3A824723AC67}"/>
              </a:ext>
            </a:extLst>
          </p:cNvPr>
          <p:cNvSpPr>
            <a:spLocks noGrp="1"/>
          </p:cNvSpPr>
          <p:nvPr>
            <p:ph type="sldNum" sz="quarter" idx="12"/>
          </p:nvPr>
        </p:nvSpPr>
        <p:spPr/>
        <p:txBody>
          <a:bodyPr/>
          <a:lstStyle/>
          <a:p>
            <a:fld id="{60B3B714-6F93-4A13-8DC0-18927E44BC70}" type="slidenum">
              <a:rPr kumimoji="1" lang="ja-JP" altLang="en-US" smtClean="0"/>
              <a:t>‹#›</a:t>
            </a:fld>
            <a:endParaRPr kumimoji="1" lang="ja-JP" altLang="en-US"/>
          </a:p>
        </p:txBody>
      </p:sp>
    </p:spTree>
    <p:extLst>
      <p:ext uri="{BB962C8B-B14F-4D97-AF65-F5344CB8AC3E}">
        <p14:creationId xmlns:p14="http://schemas.microsoft.com/office/powerpoint/2010/main" val="2350937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タイトルのみ（白地）">
    <p:spTree>
      <p:nvGrpSpPr>
        <p:cNvPr id="1" name=""/>
        <p:cNvGrpSpPr/>
        <p:nvPr/>
      </p:nvGrpSpPr>
      <p:grpSpPr>
        <a:xfrm>
          <a:off x="0" y="0"/>
          <a:ext cx="0" cy="0"/>
          <a:chOff x="0" y="0"/>
          <a:chExt cx="0" cy="0"/>
        </a:xfrm>
      </p:grpSpPr>
      <p:grpSp>
        <p:nvGrpSpPr>
          <p:cNvPr id="11" name="図形グループ 10"/>
          <p:cNvGrpSpPr/>
          <p:nvPr userDrawn="1"/>
        </p:nvGrpSpPr>
        <p:grpSpPr>
          <a:xfrm>
            <a:off x="0" y="6388100"/>
            <a:ext cx="12192000" cy="469900"/>
            <a:chOff x="0" y="6388100"/>
            <a:chExt cx="9144000" cy="469900"/>
          </a:xfrm>
        </p:grpSpPr>
        <p:pic>
          <p:nvPicPr>
            <p:cNvPr id="12" name="図 11"/>
            <p:cNvPicPr>
              <a:picLocks noChangeAspect="1"/>
            </p:cNvPicPr>
            <p:nvPr userDrawn="1"/>
          </p:nvPicPr>
          <p:blipFill>
            <a:blip r:embed="rId2"/>
            <a:stretch>
              <a:fillRect/>
            </a:stretch>
          </p:blipFill>
          <p:spPr>
            <a:xfrm>
              <a:off x="0" y="6388100"/>
              <a:ext cx="9144000" cy="469900"/>
            </a:xfrm>
            <a:prstGeom prst="rect">
              <a:avLst/>
            </a:prstGeom>
          </p:spPr>
        </p:pic>
        <p:sp>
          <p:nvSpPr>
            <p:cNvPr id="13" name="日付プレースホルダー 3"/>
            <p:cNvSpPr txBox="1">
              <a:spLocks/>
            </p:cNvSpPr>
            <p:nvPr userDrawn="1"/>
          </p:nvSpPr>
          <p:spPr>
            <a:xfrm>
              <a:off x="7336324" y="6548123"/>
              <a:ext cx="94978" cy="130805"/>
            </a:xfrm>
            <a:prstGeom prst="rect">
              <a:avLst/>
            </a:prstGeom>
          </p:spPr>
          <p:txBody>
            <a:bodyPr vert="horz" wrap="square" lIns="0" tIns="0" rIns="0" bIns="0" rtlCol="0" anchor="ctr">
              <a:spAutoFit/>
            </a:bodyPr>
            <a:lstStyle>
              <a:defPPr>
                <a:defRPr lang="ja-JP"/>
              </a:defPPr>
              <a:lvl1pPr marL="0" algn="ctr" defTabSz="457200" rtl="0" eaLnBrk="1" latinLnBrk="0" hangingPunct="1">
                <a:defRPr kumimoji="1" sz="850" b="0" kern="1200">
                  <a:solidFill>
                    <a:srgbClr val="FFFFFF"/>
                  </a:solidFill>
                  <a:latin typeface="Arial"/>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850" dirty="0"/>
                <a:t>|</a:t>
              </a:r>
              <a:endParaRPr lang="ja-JP" altLang="en-US" sz="850" dirty="0"/>
            </a:p>
          </p:txBody>
        </p:sp>
        <p:sp>
          <p:nvSpPr>
            <p:cNvPr id="14" name="日付プレースホルダー 3"/>
            <p:cNvSpPr txBox="1">
              <a:spLocks/>
            </p:cNvSpPr>
            <p:nvPr userDrawn="1"/>
          </p:nvSpPr>
          <p:spPr>
            <a:xfrm>
              <a:off x="8667988" y="6548123"/>
              <a:ext cx="94978" cy="130805"/>
            </a:xfrm>
            <a:prstGeom prst="rect">
              <a:avLst/>
            </a:prstGeom>
          </p:spPr>
          <p:txBody>
            <a:bodyPr vert="horz" wrap="square" lIns="0" tIns="0" rIns="0" bIns="0" rtlCol="0" anchor="ctr">
              <a:spAutoFit/>
            </a:bodyPr>
            <a:lstStyle>
              <a:defPPr>
                <a:defRPr lang="ja-JP"/>
              </a:defPPr>
              <a:lvl1pPr marL="0" algn="ctr" defTabSz="457200" rtl="0" eaLnBrk="1" latinLnBrk="0" hangingPunct="1">
                <a:defRPr kumimoji="1" sz="850" b="0" kern="1200">
                  <a:solidFill>
                    <a:srgbClr val="FFFFFF"/>
                  </a:solidFill>
                  <a:latin typeface="Arial"/>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850" dirty="0"/>
                <a:t>|</a:t>
              </a:r>
              <a:endParaRPr lang="ja-JP" altLang="en-US" sz="850" dirty="0"/>
            </a:p>
          </p:txBody>
        </p:sp>
      </p:grpSp>
      <p:sp>
        <p:nvSpPr>
          <p:cNvPr id="2" name="タイトル 1"/>
          <p:cNvSpPr>
            <a:spLocks noGrp="1"/>
          </p:cNvSpPr>
          <p:nvPr>
            <p:ph type="title"/>
          </p:nvPr>
        </p:nvSpPr>
        <p:spPr/>
        <p:txBody>
          <a:bodyPr anchor="t"/>
          <a:lstStyle/>
          <a:p>
            <a:r>
              <a:rPr kumimoji="1" lang="ja-JP" altLang="en-US"/>
              <a:t>マスタ タイトルの書式設定</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a:t>2024</a:t>
            </a:r>
            <a:r>
              <a:rPr kumimoji="1" lang="ja-JP" altLang="en-US"/>
              <a:t>年</a:t>
            </a:r>
            <a:r>
              <a:rPr kumimoji="1" lang="en-US" altLang="ja-JP"/>
              <a:t>1</a:t>
            </a:r>
            <a:r>
              <a:rPr kumimoji="1" lang="ja-JP" altLang="en-US"/>
              <a:t>月</a:t>
            </a:r>
          </a:p>
        </p:txBody>
      </p:sp>
      <p:sp>
        <p:nvSpPr>
          <p:cNvPr id="4" name="フッター プレースホルダー 3"/>
          <p:cNvSpPr>
            <a:spLocks noGrp="1"/>
          </p:cNvSpPr>
          <p:nvPr>
            <p:ph type="ftr" sz="quarter" idx="11"/>
          </p:nvPr>
        </p:nvSpPr>
        <p:spPr/>
        <p:txBody>
          <a:bodyPr/>
          <a:lstStyle/>
          <a:p>
            <a:r>
              <a:rPr kumimoji="1" lang="en-US" altLang="zh-TW"/>
              <a:t>JFA</a:t>
            </a:r>
            <a:r>
              <a:rPr kumimoji="1" lang="zh-TW" altLang="en-US"/>
              <a:t>暴力等相談窓口　</a:t>
            </a:r>
            <a:r>
              <a:rPr kumimoji="1" lang="en-US" altLang="zh-TW"/>
              <a:t>- 2023</a:t>
            </a:r>
            <a:r>
              <a:rPr kumimoji="1" lang="zh-TW" altLang="en-US"/>
              <a:t>年度報告 </a:t>
            </a:r>
            <a:r>
              <a:rPr kumimoji="1" lang="en-US" altLang="zh-TW"/>
              <a:t>-</a:t>
            </a:r>
            <a:endParaRPr kumimoji="1" lang="ja-JP" altLang="en-US"/>
          </a:p>
        </p:txBody>
      </p:sp>
      <p:sp>
        <p:nvSpPr>
          <p:cNvPr id="5" name="スライド番号プレースホルダー 4"/>
          <p:cNvSpPr>
            <a:spLocks noGrp="1"/>
          </p:cNvSpPr>
          <p:nvPr>
            <p:ph type="sldNum" sz="quarter" idx="12"/>
          </p:nvPr>
        </p:nvSpPr>
        <p:spPr/>
        <p:txBody>
          <a:bodyPr/>
          <a:lstStyle/>
          <a:p>
            <a:fld id="{CB33D0D9-04C9-E94D-B0F5-326B97A8428C}" type="slidenum">
              <a:rPr kumimoji="1" lang="ja-JP" altLang="en-US" smtClean="0"/>
              <a:pPr/>
              <a:t>‹#›</a:t>
            </a:fld>
            <a:endParaRPr kumimoji="1" lang="ja-JP" altLang="en-US"/>
          </a:p>
        </p:txBody>
      </p:sp>
      <p:sp>
        <p:nvSpPr>
          <p:cNvPr id="10" name="テキスト プレースホルダー 13"/>
          <p:cNvSpPr>
            <a:spLocks noGrp="1"/>
          </p:cNvSpPr>
          <p:nvPr>
            <p:ph type="body" sz="quarter" idx="13" hasCustomPrompt="1"/>
          </p:nvPr>
        </p:nvSpPr>
        <p:spPr>
          <a:xfrm>
            <a:off x="575734" y="1026001"/>
            <a:ext cx="11040533" cy="276999"/>
          </a:xfrm>
        </p:spPr>
        <p:txBody>
          <a:bodyPr wrap="square" anchor="t">
            <a:sp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サブタイトルの書式設定</a:t>
            </a:r>
          </a:p>
        </p:txBody>
      </p:sp>
    </p:spTree>
    <p:extLst>
      <p:ext uri="{BB962C8B-B14F-4D97-AF65-F5344CB8AC3E}">
        <p14:creationId xmlns:p14="http://schemas.microsoft.com/office/powerpoint/2010/main" val="22714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B936E0-0876-B89D-7B86-BED82E5FF4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D8E2C5-46AD-E964-8A84-F79B5B54B39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F491F4-C942-FBA7-FF9D-7DFD26F326A2}"/>
              </a:ext>
            </a:extLst>
          </p:cNvPr>
          <p:cNvSpPr>
            <a:spLocks noGrp="1"/>
          </p:cNvSpPr>
          <p:nvPr>
            <p:ph type="dt" sz="half" idx="10"/>
          </p:nvPr>
        </p:nvSpPr>
        <p:spPr/>
        <p:txBody>
          <a:bodyPr/>
          <a:lstStyle/>
          <a:p>
            <a:fld id="{537286DC-8F83-44E4-9D49-9EFF6576CDF4}" type="datetimeFigureOut">
              <a:rPr kumimoji="1" lang="ja-JP" altLang="en-US" smtClean="0"/>
              <a:t>2026/4/4</a:t>
            </a:fld>
            <a:endParaRPr kumimoji="1" lang="ja-JP" altLang="en-US"/>
          </a:p>
        </p:txBody>
      </p:sp>
      <p:sp>
        <p:nvSpPr>
          <p:cNvPr id="5" name="フッター プレースホルダー 4">
            <a:extLst>
              <a:ext uri="{FF2B5EF4-FFF2-40B4-BE49-F238E27FC236}">
                <a16:creationId xmlns:a16="http://schemas.microsoft.com/office/drawing/2014/main" id="{5F6B89EC-84FE-899D-F4B6-00F620D821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936472-9425-4C7F-6184-913AB61F8A2F}"/>
              </a:ext>
            </a:extLst>
          </p:cNvPr>
          <p:cNvSpPr>
            <a:spLocks noGrp="1"/>
          </p:cNvSpPr>
          <p:nvPr>
            <p:ph type="sldNum" sz="quarter" idx="12"/>
          </p:nvPr>
        </p:nvSpPr>
        <p:spPr/>
        <p:txBody>
          <a:bodyPr/>
          <a:lstStyle/>
          <a:p>
            <a:fld id="{60B3B714-6F93-4A13-8DC0-18927E44BC70}" type="slidenum">
              <a:rPr kumimoji="1" lang="ja-JP" altLang="en-US" smtClean="0"/>
              <a:t>‹#›</a:t>
            </a:fld>
            <a:endParaRPr kumimoji="1" lang="ja-JP" altLang="en-US"/>
          </a:p>
        </p:txBody>
      </p:sp>
    </p:spTree>
    <p:extLst>
      <p:ext uri="{BB962C8B-B14F-4D97-AF65-F5344CB8AC3E}">
        <p14:creationId xmlns:p14="http://schemas.microsoft.com/office/powerpoint/2010/main" val="161077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E1709-C812-0DA0-8784-94E71CF609F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EA91C7-CA77-06BC-D23F-81823DE2B6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F2C2567-53FA-5C85-3BD9-E820A717ED5B}"/>
              </a:ext>
            </a:extLst>
          </p:cNvPr>
          <p:cNvSpPr>
            <a:spLocks noGrp="1"/>
          </p:cNvSpPr>
          <p:nvPr>
            <p:ph type="dt" sz="half" idx="10"/>
          </p:nvPr>
        </p:nvSpPr>
        <p:spPr/>
        <p:txBody>
          <a:bodyPr/>
          <a:lstStyle/>
          <a:p>
            <a:fld id="{537286DC-8F83-44E4-9D49-9EFF6576CDF4}" type="datetimeFigureOut">
              <a:rPr kumimoji="1" lang="ja-JP" altLang="en-US" smtClean="0"/>
              <a:t>2026/4/4</a:t>
            </a:fld>
            <a:endParaRPr kumimoji="1" lang="ja-JP" altLang="en-US"/>
          </a:p>
        </p:txBody>
      </p:sp>
      <p:sp>
        <p:nvSpPr>
          <p:cNvPr id="5" name="フッター プレースホルダー 4">
            <a:extLst>
              <a:ext uri="{FF2B5EF4-FFF2-40B4-BE49-F238E27FC236}">
                <a16:creationId xmlns:a16="http://schemas.microsoft.com/office/drawing/2014/main" id="{4FE98959-8CED-44A5-6756-6F4132F40F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181DB6-0345-F091-C75F-FA02130F05A9}"/>
              </a:ext>
            </a:extLst>
          </p:cNvPr>
          <p:cNvSpPr>
            <a:spLocks noGrp="1"/>
          </p:cNvSpPr>
          <p:nvPr>
            <p:ph type="sldNum" sz="quarter" idx="12"/>
          </p:nvPr>
        </p:nvSpPr>
        <p:spPr/>
        <p:txBody>
          <a:bodyPr/>
          <a:lstStyle/>
          <a:p>
            <a:fld id="{60B3B714-6F93-4A13-8DC0-18927E44BC70}" type="slidenum">
              <a:rPr kumimoji="1" lang="ja-JP" altLang="en-US" smtClean="0"/>
              <a:t>‹#›</a:t>
            </a:fld>
            <a:endParaRPr kumimoji="1" lang="ja-JP" altLang="en-US"/>
          </a:p>
        </p:txBody>
      </p:sp>
    </p:spTree>
    <p:extLst>
      <p:ext uri="{BB962C8B-B14F-4D97-AF65-F5344CB8AC3E}">
        <p14:creationId xmlns:p14="http://schemas.microsoft.com/office/powerpoint/2010/main" val="92772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AE180-F660-0F24-B16B-AD94FCADF38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37CAB82-A460-4E1F-5E62-FA70F3321E0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0820004-FE9D-D20C-126D-8882F0FB2EA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E05D066-6518-8C52-734D-7A87F0BFD07F}"/>
              </a:ext>
            </a:extLst>
          </p:cNvPr>
          <p:cNvSpPr>
            <a:spLocks noGrp="1"/>
          </p:cNvSpPr>
          <p:nvPr>
            <p:ph type="dt" sz="half" idx="10"/>
          </p:nvPr>
        </p:nvSpPr>
        <p:spPr/>
        <p:txBody>
          <a:bodyPr/>
          <a:lstStyle/>
          <a:p>
            <a:fld id="{537286DC-8F83-44E4-9D49-9EFF6576CDF4}" type="datetimeFigureOut">
              <a:rPr kumimoji="1" lang="ja-JP" altLang="en-US" smtClean="0"/>
              <a:t>2026/4/4</a:t>
            </a:fld>
            <a:endParaRPr kumimoji="1" lang="ja-JP" altLang="en-US"/>
          </a:p>
        </p:txBody>
      </p:sp>
      <p:sp>
        <p:nvSpPr>
          <p:cNvPr id="6" name="フッター プレースホルダー 5">
            <a:extLst>
              <a:ext uri="{FF2B5EF4-FFF2-40B4-BE49-F238E27FC236}">
                <a16:creationId xmlns:a16="http://schemas.microsoft.com/office/drawing/2014/main" id="{6F1D7021-A2D9-4391-2D65-F219585560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97F323-243A-190B-DB7F-C314BE2B7DC8}"/>
              </a:ext>
            </a:extLst>
          </p:cNvPr>
          <p:cNvSpPr>
            <a:spLocks noGrp="1"/>
          </p:cNvSpPr>
          <p:nvPr>
            <p:ph type="sldNum" sz="quarter" idx="12"/>
          </p:nvPr>
        </p:nvSpPr>
        <p:spPr/>
        <p:txBody>
          <a:bodyPr/>
          <a:lstStyle/>
          <a:p>
            <a:fld id="{60B3B714-6F93-4A13-8DC0-18927E44BC70}" type="slidenum">
              <a:rPr kumimoji="1" lang="ja-JP" altLang="en-US" smtClean="0"/>
              <a:t>‹#›</a:t>
            </a:fld>
            <a:endParaRPr kumimoji="1" lang="ja-JP" altLang="en-US"/>
          </a:p>
        </p:txBody>
      </p:sp>
    </p:spTree>
    <p:extLst>
      <p:ext uri="{BB962C8B-B14F-4D97-AF65-F5344CB8AC3E}">
        <p14:creationId xmlns:p14="http://schemas.microsoft.com/office/powerpoint/2010/main" val="287596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6270E1-7DDF-70FA-8AA2-292FFAA485E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5CB9BC-C99E-454B-C598-FA5C117B42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2ECE879-C969-3BF7-3BDA-273098C3F30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230DCD0-7738-31A3-B338-D6ED0B1043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B72C5E-9494-17D7-45E6-BEC164F5944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5BEAED4-8FF6-FCBC-5C8A-42D92037A869}"/>
              </a:ext>
            </a:extLst>
          </p:cNvPr>
          <p:cNvSpPr>
            <a:spLocks noGrp="1"/>
          </p:cNvSpPr>
          <p:nvPr>
            <p:ph type="dt" sz="half" idx="10"/>
          </p:nvPr>
        </p:nvSpPr>
        <p:spPr/>
        <p:txBody>
          <a:bodyPr/>
          <a:lstStyle/>
          <a:p>
            <a:fld id="{537286DC-8F83-44E4-9D49-9EFF6576CDF4}" type="datetimeFigureOut">
              <a:rPr kumimoji="1" lang="ja-JP" altLang="en-US" smtClean="0"/>
              <a:t>2026/4/4</a:t>
            </a:fld>
            <a:endParaRPr kumimoji="1" lang="ja-JP" altLang="en-US"/>
          </a:p>
        </p:txBody>
      </p:sp>
      <p:sp>
        <p:nvSpPr>
          <p:cNvPr id="8" name="フッター プレースホルダー 7">
            <a:extLst>
              <a:ext uri="{FF2B5EF4-FFF2-40B4-BE49-F238E27FC236}">
                <a16:creationId xmlns:a16="http://schemas.microsoft.com/office/drawing/2014/main" id="{50DB79F1-C79F-F14C-9397-FB5650FD208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15514BD-33A6-9F9D-9E66-F70AA0540C1B}"/>
              </a:ext>
            </a:extLst>
          </p:cNvPr>
          <p:cNvSpPr>
            <a:spLocks noGrp="1"/>
          </p:cNvSpPr>
          <p:nvPr>
            <p:ph type="sldNum" sz="quarter" idx="12"/>
          </p:nvPr>
        </p:nvSpPr>
        <p:spPr/>
        <p:txBody>
          <a:bodyPr/>
          <a:lstStyle/>
          <a:p>
            <a:fld id="{60B3B714-6F93-4A13-8DC0-18927E44BC70}" type="slidenum">
              <a:rPr kumimoji="1" lang="ja-JP" altLang="en-US" smtClean="0"/>
              <a:t>‹#›</a:t>
            </a:fld>
            <a:endParaRPr kumimoji="1" lang="ja-JP" altLang="en-US"/>
          </a:p>
        </p:txBody>
      </p:sp>
    </p:spTree>
    <p:extLst>
      <p:ext uri="{BB962C8B-B14F-4D97-AF65-F5344CB8AC3E}">
        <p14:creationId xmlns:p14="http://schemas.microsoft.com/office/powerpoint/2010/main" val="150517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B57253-D4C2-A310-8351-E06DFBBC6F4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56EA54-28D9-17FC-1130-5317C0026B35}"/>
              </a:ext>
            </a:extLst>
          </p:cNvPr>
          <p:cNvSpPr>
            <a:spLocks noGrp="1"/>
          </p:cNvSpPr>
          <p:nvPr>
            <p:ph type="dt" sz="half" idx="10"/>
          </p:nvPr>
        </p:nvSpPr>
        <p:spPr/>
        <p:txBody>
          <a:bodyPr/>
          <a:lstStyle/>
          <a:p>
            <a:fld id="{537286DC-8F83-44E4-9D49-9EFF6576CDF4}" type="datetimeFigureOut">
              <a:rPr kumimoji="1" lang="ja-JP" altLang="en-US" smtClean="0"/>
              <a:t>2026/4/4</a:t>
            </a:fld>
            <a:endParaRPr kumimoji="1" lang="ja-JP" altLang="en-US"/>
          </a:p>
        </p:txBody>
      </p:sp>
      <p:sp>
        <p:nvSpPr>
          <p:cNvPr id="4" name="フッター プレースホルダー 3">
            <a:extLst>
              <a:ext uri="{FF2B5EF4-FFF2-40B4-BE49-F238E27FC236}">
                <a16:creationId xmlns:a16="http://schemas.microsoft.com/office/drawing/2014/main" id="{22F1EC5F-7E48-D5CF-FA74-41F697C4462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31C2D28-874F-7F25-D284-CE277FDC3D09}"/>
              </a:ext>
            </a:extLst>
          </p:cNvPr>
          <p:cNvSpPr>
            <a:spLocks noGrp="1"/>
          </p:cNvSpPr>
          <p:nvPr>
            <p:ph type="sldNum" sz="quarter" idx="12"/>
          </p:nvPr>
        </p:nvSpPr>
        <p:spPr/>
        <p:txBody>
          <a:bodyPr/>
          <a:lstStyle/>
          <a:p>
            <a:fld id="{60B3B714-6F93-4A13-8DC0-18927E44BC70}" type="slidenum">
              <a:rPr kumimoji="1" lang="ja-JP" altLang="en-US" smtClean="0"/>
              <a:t>‹#›</a:t>
            </a:fld>
            <a:endParaRPr kumimoji="1" lang="ja-JP" altLang="en-US"/>
          </a:p>
        </p:txBody>
      </p:sp>
    </p:spTree>
    <p:extLst>
      <p:ext uri="{BB962C8B-B14F-4D97-AF65-F5344CB8AC3E}">
        <p14:creationId xmlns:p14="http://schemas.microsoft.com/office/powerpoint/2010/main" val="94497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42BB0CD-9825-D9E3-F649-8FAF0090F171}"/>
              </a:ext>
            </a:extLst>
          </p:cNvPr>
          <p:cNvSpPr>
            <a:spLocks noGrp="1"/>
          </p:cNvSpPr>
          <p:nvPr>
            <p:ph type="dt" sz="half" idx="10"/>
          </p:nvPr>
        </p:nvSpPr>
        <p:spPr/>
        <p:txBody>
          <a:bodyPr/>
          <a:lstStyle/>
          <a:p>
            <a:fld id="{537286DC-8F83-44E4-9D49-9EFF6576CDF4}" type="datetimeFigureOut">
              <a:rPr kumimoji="1" lang="ja-JP" altLang="en-US" smtClean="0"/>
              <a:t>2026/4/4</a:t>
            </a:fld>
            <a:endParaRPr kumimoji="1" lang="ja-JP" altLang="en-US"/>
          </a:p>
        </p:txBody>
      </p:sp>
      <p:sp>
        <p:nvSpPr>
          <p:cNvPr id="3" name="フッター プレースホルダー 2">
            <a:extLst>
              <a:ext uri="{FF2B5EF4-FFF2-40B4-BE49-F238E27FC236}">
                <a16:creationId xmlns:a16="http://schemas.microsoft.com/office/drawing/2014/main" id="{6AB51124-C90F-19E9-DC30-2AC1115EE4F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A308F40-B892-5A19-DD50-9A96530B4F65}"/>
              </a:ext>
            </a:extLst>
          </p:cNvPr>
          <p:cNvSpPr>
            <a:spLocks noGrp="1"/>
          </p:cNvSpPr>
          <p:nvPr>
            <p:ph type="sldNum" sz="quarter" idx="12"/>
          </p:nvPr>
        </p:nvSpPr>
        <p:spPr/>
        <p:txBody>
          <a:bodyPr/>
          <a:lstStyle/>
          <a:p>
            <a:fld id="{60B3B714-6F93-4A13-8DC0-18927E44BC70}" type="slidenum">
              <a:rPr kumimoji="1" lang="ja-JP" altLang="en-US" smtClean="0"/>
              <a:t>‹#›</a:t>
            </a:fld>
            <a:endParaRPr kumimoji="1" lang="ja-JP" altLang="en-US"/>
          </a:p>
        </p:txBody>
      </p:sp>
    </p:spTree>
    <p:extLst>
      <p:ext uri="{BB962C8B-B14F-4D97-AF65-F5344CB8AC3E}">
        <p14:creationId xmlns:p14="http://schemas.microsoft.com/office/powerpoint/2010/main" val="346504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62E42-7649-7748-AFD0-434E7445532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0FED9E7-AE65-2DAE-EC75-EA0B3C0282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ABD30E6-320F-529E-CB6C-8307F867E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F91C80-EEC4-661E-C498-103E8250D820}"/>
              </a:ext>
            </a:extLst>
          </p:cNvPr>
          <p:cNvSpPr>
            <a:spLocks noGrp="1"/>
          </p:cNvSpPr>
          <p:nvPr>
            <p:ph type="dt" sz="half" idx="10"/>
          </p:nvPr>
        </p:nvSpPr>
        <p:spPr/>
        <p:txBody>
          <a:bodyPr/>
          <a:lstStyle/>
          <a:p>
            <a:fld id="{537286DC-8F83-44E4-9D49-9EFF6576CDF4}" type="datetimeFigureOut">
              <a:rPr kumimoji="1" lang="ja-JP" altLang="en-US" smtClean="0"/>
              <a:t>2026/4/4</a:t>
            </a:fld>
            <a:endParaRPr kumimoji="1" lang="ja-JP" altLang="en-US"/>
          </a:p>
        </p:txBody>
      </p:sp>
      <p:sp>
        <p:nvSpPr>
          <p:cNvPr id="6" name="フッター プレースホルダー 5">
            <a:extLst>
              <a:ext uri="{FF2B5EF4-FFF2-40B4-BE49-F238E27FC236}">
                <a16:creationId xmlns:a16="http://schemas.microsoft.com/office/drawing/2014/main" id="{36DD7491-C918-FB54-71F4-E24E7899B90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F73228-38F9-8DF2-4BCA-BA1084F78B72}"/>
              </a:ext>
            </a:extLst>
          </p:cNvPr>
          <p:cNvSpPr>
            <a:spLocks noGrp="1"/>
          </p:cNvSpPr>
          <p:nvPr>
            <p:ph type="sldNum" sz="quarter" idx="12"/>
          </p:nvPr>
        </p:nvSpPr>
        <p:spPr/>
        <p:txBody>
          <a:bodyPr/>
          <a:lstStyle/>
          <a:p>
            <a:fld id="{60B3B714-6F93-4A13-8DC0-18927E44BC70}" type="slidenum">
              <a:rPr kumimoji="1" lang="ja-JP" altLang="en-US" smtClean="0"/>
              <a:t>‹#›</a:t>
            </a:fld>
            <a:endParaRPr kumimoji="1" lang="ja-JP" altLang="en-US"/>
          </a:p>
        </p:txBody>
      </p:sp>
    </p:spTree>
    <p:extLst>
      <p:ext uri="{BB962C8B-B14F-4D97-AF65-F5344CB8AC3E}">
        <p14:creationId xmlns:p14="http://schemas.microsoft.com/office/powerpoint/2010/main" val="389589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6055F9-B543-5FFE-85B9-A54E8020B79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69292F5-9EF1-5C7B-6F10-3DE61107A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F83B1FA-3E1C-6480-4C9C-2C09CEC4E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548C0BD-187B-D8EB-06C3-665F999C58DE}"/>
              </a:ext>
            </a:extLst>
          </p:cNvPr>
          <p:cNvSpPr>
            <a:spLocks noGrp="1"/>
          </p:cNvSpPr>
          <p:nvPr>
            <p:ph type="dt" sz="half" idx="10"/>
          </p:nvPr>
        </p:nvSpPr>
        <p:spPr/>
        <p:txBody>
          <a:bodyPr/>
          <a:lstStyle/>
          <a:p>
            <a:fld id="{537286DC-8F83-44E4-9D49-9EFF6576CDF4}" type="datetimeFigureOut">
              <a:rPr kumimoji="1" lang="ja-JP" altLang="en-US" smtClean="0"/>
              <a:t>2026/4/4</a:t>
            </a:fld>
            <a:endParaRPr kumimoji="1" lang="ja-JP" altLang="en-US"/>
          </a:p>
        </p:txBody>
      </p:sp>
      <p:sp>
        <p:nvSpPr>
          <p:cNvPr id="6" name="フッター プレースホルダー 5">
            <a:extLst>
              <a:ext uri="{FF2B5EF4-FFF2-40B4-BE49-F238E27FC236}">
                <a16:creationId xmlns:a16="http://schemas.microsoft.com/office/drawing/2014/main" id="{1118A1CF-8A33-08DA-73FE-7FA617293B5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692ABE-37BE-9B53-C2D0-66DF39DD726E}"/>
              </a:ext>
            </a:extLst>
          </p:cNvPr>
          <p:cNvSpPr>
            <a:spLocks noGrp="1"/>
          </p:cNvSpPr>
          <p:nvPr>
            <p:ph type="sldNum" sz="quarter" idx="12"/>
          </p:nvPr>
        </p:nvSpPr>
        <p:spPr/>
        <p:txBody>
          <a:bodyPr/>
          <a:lstStyle/>
          <a:p>
            <a:fld id="{60B3B714-6F93-4A13-8DC0-18927E44BC70}" type="slidenum">
              <a:rPr kumimoji="1" lang="ja-JP" altLang="en-US" smtClean="0"/>
              <a:t>‹#›</a:t>
            </a:fld>
            <a:endParaRPr kumimoji="1" lang="ja-JP" altLang="en-US"/>
          </a:p>
        </p:txBody>
      </p:sp>
    </p:spTree>
    <p:extLst>
      <p:ext uri="{BB962C8B-B14F-4D97-AF65-F5344CB8AC3E}">
        <p14:creationId xmlns:p14="http://schemas.microsoft.com/office/powerpoint/2010/main" val="312490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69B324D-56D5-F08A-24CF-2B4E537DE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F162632-61C0-FC71-86FD-7CF950FB9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0832A-0AF7-275E-852B-5570BBBF43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7286DC-8F83-44E4-9D49-9EFF6576CDF4}" type="datetimeFigureOut">
              <a:rPr kumimoji="1" lang="ja-JP" altLang="en-US" smtClean="0"/>
              <a:t>2026/4/4</a:t>
            </a:fld>
            <a:endParaRPr kumimoji="1" lang="ja-JP" altLang="en-US"/>
          </a:p>
        </p:txBody>
      </p:sp>
      <p:sp>
        <p:nvSpPr>
          <p:cNvPr id="5" name="フッター プレースホルダー 4">
            <a:extLst>
              <a:ext uri="{FF2B5EF4-FFF2-40B4-BE49-F238E27FC236}">
                <a16:creationId xmlns:a16="http://schemas.microsoft.com/office/drawing/2014/main" id="{83B11E81-5186-D89F-4D79-E6753857F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DF3C3B1-3B7D-7819-FFC2-0F6069E33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B3B714-6F93-4A13-8DC0-18927E44BC70}" type="slidenum">
              <a:rPr kumimoji="1" lang="ja-JP" altLang="en-US" smtClean="0"/>
              <a:t>‹#›</a:t>
            </a:fld>
            <a:endParaRPr kumimoji="1" lang="ja-JP" altLang="en-US"/>
          </a:p>
        </p:txBody>
      </p:sp>
    </p:spTree>
    <p:extLst>
      <p:ext uri="{BB962C8B-B14F-4D97-AF65-F5344CB8AC3E}">
        <p14:creationId xmlns:p14="http://schemas.microsoft.com/office/powerpoint/2010/main" val="116764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9006FA2-BECE-0735-3855-E67F504A7255}"/>
              </a:ext>
            </a:extLst>
          </p:cNvPr>
          <p:cNvPicPr>
            <a:picLocks noChangeAspect="1" noChangeArrowheads="1"/>
          </p:cNvPicPr>
          <p:nvPr/>
        </p:nvPicPr>
        <p:blipFill>
          <a:blip r:embed="rId2" cstate="print"/>
          <a:srcRect/>
          <a:stretch>
            <a:fillRect/>
          </a:stretch>
        </p:blipFill>
        <p:spPr bwMode="auto">
          <a:xfrm>
            <a:off x="5174344" y="424149"/>
            <a:ext cx="1843311" cy="1229567"/>
          </a:xfrm>
          <a:prstGeom prst="rect">
            <a:avLst/>
          </a:prstGeom>
          <a:noFill/>
          <a:ln w="9525">
            <a:noFill/>
            <a:miter lim="800000"/>
            <a:headEnd/>
            <a:tailEnd/>
          </a:ln>
        </p:spPr>
      </p:pic>
      <p:sp>
        <p:nvSpPr>
          <p:cNvPr id="5" name="タイトル 1">
            <a:extLst>
              <a:ext uri="{FF2B5EF4-FFF2-40B4-BE49-F238E27FC236}">
                <a16:creationId xmlns:a16="http://schemas.microsoft.com/office/drawing/2014/main" id="{2EC735D4-0273-C2A2-1C2B-338EDF8A6A54}"/>
              </a:ext>
            </a:extLst>
          </p:cNvPr>
          <p:cNvSpPr txBox="1">
            <a:spLocks/>
          </p:cNvSpPr>
          <p:nvPr/>
        </p:nvSpPr>
        <p:spPr>
          <a:xfrm>
            <a:off x="277906" y="1943100"/>
            <a:ext cx="11636188" cy="2666813"/>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p:spPr>
        <p:txBody>
          <a:bodyPr vert="horz" lIns="91440" tIns="45720" rIns="91440" bIns="45720" rtlCol="0" anchor="ctr">
            <a:normAutofit fontScale="85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6000" b="0" i="0" u="none" strike="noStrike" kern="1200" cap="none" spc="0" normalizeH="0" baseline="0" noProof="0" dirty="0">
                <a:ln>
                  <a:noFill/>
                </a:ln>
                <a:solidFill>
                  <a:sysClr val="windowText" lastClr="000000"/>
                </a:solidFill>
                <a:effectLst/>
                <a:uLnTx/>
                <a:uFillTx/>
                <a:latin typeface="HGP創英角ｺﾞｼｯｸUB" pitchFamily="50" charset="-128"/>
                <a:ea typeface="HGP創英角ｺﾞｼｯｸUB" pitchFamily="50" charset="-128"/>
                <a:cs typeface="+mj-cs"/>
              </a:rPr>
              <a:t>2026</a:t>
            </a:r>
            <a:r>
              <a:rPr kumimoji="1" lang="ja-JP" altLang="en-US" sz="6000" b="0" i="0" u="none" strike="noStrike" kern="1200" cap="none" spc="0" normalizeH="0" baseline="0" noProof="0" dirty="0">
                <a:ln>
                  <a:noFill/>
                </a:ln>
                <a:solidFill>
                  <a:sysClr val="windowText" lastClr="000000"/>
                </a:solidFill>
                <a:effectLst/>
                <a:uLnTx/>
                <a:uFillTx/>
                <a:latin typeface="HGP創英角ｺﾞｼｯｸUB" pitchFamily="50" charset="-128"/>
                <a:ea typeface="HGP創英角ｺﾞｼｯｸUB" pitchFamily="50" charset="-128"/>
                <a:cs typeface="+mj-cs"/>
              </a:rPr>
              <a:t>　</a:t>
            </a:r>
            <a:r>
              <a:rPr kumimoji="1" lang="en-US" altLang="ja-JP" sz="6000" b="0" i="0" u="none" strike="noStrike" kern="1200" cap="none" spc="0" normalizeH="0" baseline="0" noProof="0" dirty="0">
                <a:ln>
                  <a:noFill/>
                </a:ln>
                <a:solidFill>
                  <a:sysClr val="windowText" lastClr="000000"/>
                </a:solidFill>
                <a:effectLst/>
                <a:uLnTx/>
                <a:uFillTx/>
                <a:latin typeface="HGP創英角ｺﾞｼｯｸUB" pitchFamily="50" charset="-128"/>
                <a:ea typeface="HGP創英角ｺﾞｼｯｸUB" pitchFamily="50" charset="-128"/>
                <a:cs typeface="+mj-cs"/>
              </a:rPr>
              <a:t>U-</a:t>
            </a:r>
            <a:r>
              <a:rPr kumimoji="1" lang="ja-JP" altLang="en-US" sz="6000" b="0" i="0" u="none" strike="noStrike" kern="1200" cap="none" spc="0" normalizeH="0" baseline="0" noProof="0" dirty="0">
                <a:ln>
                  <a:noFill/>
                </a:ln>
                <a:solidFill>
                  <a:sysClr val="windowText" lastClr="000000"/>
                </a:solidFill>
                <a:effectLst/>
                <a:uLnTx/>
                <a:uFillTx/>
                <a:latin typeface="HGP創英角ｺﾞｼｯｸUB" pitchFamily="50" charset="-128"/>
                <a:ea typeface="HGP創英角ｺﾞｼｯｸUB" pitchFamily="50" charset="-128"/>
                <a:cs typeface="+mj-cs"/>
              </a:rPr>
              <a:t>○　指導者研修会</a:t>
            </a:r>
            <a:endParaRPr kumimoji="1" lang="en-US" altLang="ja-JP" sz="6000" b="0" i="0" u="none" strike="noStrike" kern="1200" cap="none" spc="0" normalizeH="0" baseline="0" noProof="0" dirty="0">
              <a:ln>
                <a:noFill/>
              </a:ln>
              <a:solidFill>
                <a:sysClr val="windowText" lastClr="000000"/>
              </a:solidFill>
              <a:effectLst/>
              <a:uLnTx/>
              <a:uFillTx/>
              <a:latin typeface="HGP創英角ｺﾞｼｯｸUB" pitchFamily="50" charset="-128"/>
              <a:ea typeface="HGP創英角ｺﾞｼｯｸUB"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6000" b="0" i="0" u="none" strike="noStrike" kern="1200" cap="none" spc="0" normalizeH="0" baseline="0" noProof="0" dirty="0">
              <a:ln>
                <a:noFill/>
              </a:ln>
              <a:solidFill>
                <a:sysClr val="windowText" lastClr="000000"/>
              </a:solidFill>
              <a:effectLst/>
              <a:uLnTx/>
              <a:uFillTx/>
              <a:latin typeface="HGP創英角ｺﾞｼｯｸUB" pitchFamily="50" charset="-128"/>
              <a:ea typeface="HGP創英角ｺﾞｼｯｸUB"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6000" dirty="0">
                <a:solidFill>
                  <a:sysClr val="windowText" lastClr="000000"/>
                </a:solidFill>
                <a:latin typeface="HGP創英角ｺﾞｼｯｸUB" pitchFamily="50" charset="-128"/>
                <a:ea typeface="HGP創英角ｺﾞｼｯｸUB" pitchFamily="50" charset="-128"/>
              </a:rPr>
              <a:t>（クラブウェルフェアオフィサー認定講習会）</a:t>
            </a:r>
            <a:endParaRPr kumimoji="1" lang="ja-JP" altLang="en-US" sz="6000" b="0" i="0" u="none" strike="noStrike" kern="1200" cap="none" spc="0" normalizeH="0" baseline="0" noProof="0" dirty="0">
              <a:ln>
                <a:noFill/>
              </a:ln>
              <a:solidFill>
                <a:sysClr val="windowText" lastClr="000000"/>
              </a:solidFill>
              <a:effectLst/>
              <a:uLnTx/>
              <a:uFillTx/>
              <a:latin typeface="HGP創英角ｺﾞｼｯｸUB" pitchFamily="50" charset="-128"/>
              <a:ea typeface="HGP創英角ｺﾞｼｯｸUB" pitchFamily="50" charset="-128"/>
              <a:cs typeface="+mj-cs"/>
            </a:endParaRPr>
          </a:p>
        </p:txBody>
      </p:sp>
      <p:sp>
        <p:nvSpPr>
          <p:cNvPr id="6" name="サブタイトル 2">
            <a:extLst>
              <a:ext uri="{FF2B5EF4-FFF2-40B4-BE49-F238E27FC236}">
                <a16:creationId xmlns:a16="http://schemas.microsoft.com/office/drawing/2014/main" id="{2F43B203-40C8-1474-EF06-2B50A3E313D4}"/>
              </a:ext>
            </a:extLst>
          </p:cNvPr>
          <p:cNvSpPr txBox="1">
            <a:spLocks/>
          </p:cNvSpPr>
          <p:nvPr/>
        </p:nvSpPr>
        <p:spPr>
          <a:xfrm>
            <a:off x="2340958" y="4832622"/>
            <a:ext cx="7510082" cy="17794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a:ln>
                  <a:noFill/>
                </a:ln>
                <a:solidFill>
                  <a:sysClr val="windowText" lastClr="000000">
                    <a:tint val="75000"/>
                  </a:sysClr>
                </a:solidFill>
                <a:effectLst/>
                <a:uLnTx/>
                <a:uFillTx/>
                <a:latin typeface="Calibri"/>
                <a:ea typeface="ＭＳ Ｐゴシック" panose="020B0600070205080204" pitchFamily="50" charset="-128"/>
                <a:cs typeface="+mn-cs"/>
              </a:rPr>
              <a:t>一般社団法人熊本県サッカー協会</a:t>
            </a:r>
            <a:endParaRPr kumimoji="1" lang="en-US" altLang="ja-JP" sz="2400" b="0" i="0" u="none" strike="noStrike" kern="1200" cap="none" spc="0" normalizeH="0" baseline="0" noProof="0" dirty="0">
              <a:ln>
                <a:noFill/>
              </a:ln>
              <a:solidFill>
                <a:sysClr val="windowText" lastClr="000000">
                  <a:tint val="75000"/>
                </a:sysClr>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2400" dirty="0">
              <a:solidFill>
                <a:sysClr val="windowText" lastClr="000000">
                  <a:tint val="75000"/>
                </a:sysClr>
              </a:solidFill>
              <a:latin typeface="Calibri"/>
              <a:ea typeface="ＭＳ Ｐゴシック" panose="020B0600070205080204" pitchFamily="50"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a:ln>
                  <a:noFill/>
                </a:ln>
                <a:solidFill>
                  <a:sysClr val="windowText" lastClr="000000">
                    <a:tint val="75000"/>
                  </a:sysClr>
                </a:solidFill>
                <a:effectLst/>
                <a:uLnTx/>
                <a:uFillTx/>
                <a:latin typeface="Calibri"/>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sysClr val="windowText" lastClr="000000">
                  <a:tint val="75000"/>
                </a:sys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5586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00CC78-4467-769E-7B9E-A0F237A1A02B}"/>
              </a:ext>
            </a:extLst>
          </p:cNvPr>
          <p:cNvPicPr>
            <a:picLocks noChangeAspect="1"/>
          </p:cNvPicPr>
          <p:nvPr/>
        </p:nvPicPr>
        <p:blipFill>
          <a:blip r:embed="rId2"/>
          <a:stretch>
            <a:fillRect/>
          </a:stretch>
        </p:blipFill>
        <p:spPr>
          <a:xfrm>
            <a:off x="89189" y="652347"/>
            <a:ext cx="6006811" cy="6099464"/>
          </a:xfrm>
          <a:prstGeom prst="rect">
            <a:avLst/>
          </a:prstGeom>
        </p:spPr>
      </p:pic>
      <p:pic>
        <p:nvPicPr>
          <p:cNvPr id="5" name="図 4">
            <a:extLst>
              <a:ext uri="{FF2B5EF4-FFF2-40B4-BE49-F238E27FC236}">
                <a16:creationId xmlns:a16="http://schemas.microsoft.com/office/drawing/2014/main" id="{2032B58E-B8FE-A8B0-4F3D-F5B634C9CE07}"/>
              </a:ext>
            </a:extLst>
          </p:cNvPr>
          <p:cNvPicPr>
            <a:picLocks noChangeAspect="1"/>
          </p:cNvPicPr>
          <p:nvPr/>
        </p:nvPicPr>
        <p:blipFill>
          <a:blip r:embed="rId3"/>
          <a:stretch>
            <a:fillRect/>
          </a:stretch>
        </p:blipFill>
        <p:spPr>
          <a:xfrm>
            <a:off x="6096000" y="1047202"/>
            <a:ext cx="6006810" cy="5704609"/>
          </a:xfrm>
          <a:prstGeom prst="rect">
            <a:avLst/>
          </a:prstGeom>
        </p:spPr>
      </p:pic>
      <p:sp>
        <p:nvSpPr>
          <p:cNvPr id="6" name="四角形: 角を丸くする 5">
            <a:extLst>
              <a:ext uri="{FF2B5EF4-FFF2-40B4-BE49-F238E27FC236}">
                <a16:creationId xmlns:a16="http://schemas.microsoft.com/office/drawing/2014/main" id="{8BC79816-F844-521B-05DF-3977359CFDF5}"/>
              </a:ext>
            </a:extLst>
          </p:cNvPr>
          <p:cNvSpPr/>
          <p:nvPr/>
        </p:nvSpPr>
        <p:spPr>
          <a:xfrm>
            <a:off x="443052" y="0"/>
            <a:ext cx="7689857" cy="6523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自分自身を振り返りましょう</a:t>
            </a:r>
          </a:p>
        </p:txBody>
      </p:sp>
    </p:spTree>
    <p:extLst>
      <p:ext uri="{BB962C8B-B14F-4D97-AF65-F5344CB8AC3E}">
        <p14:creationId xmlns:p14="http://schemas.microsoft.com/office/powerpoint/2010/main" val="235967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ー 2">
            <a:extLst>
              <a:ext uri="{FF2B5EF4-FFF2-40B4-BE49-F238E27FC236}">
                <a16:creationId xmlns:a16="http://schemas.microsoft.com/office/drawing/2014/main" id="{E81CD6C4-531C-6B3C-2399-9E12D835EAA3}"/>
              </a:ext>
            </a:extLst>
          </p:cNvPr>
          <p:cNvSpPr>
            <a:spLocks noGrp="1"/>
          </p:cNvSpPr>
          <p:nvPr>
            <p:ph type="sldNum" sz="quarter" idx="12"/>
          </p:nvPr>
        </p:nvSpPr>
        <p:spPr>
          <a:xfrm>
            <a:off x="10275314" y="5747594"/>
            <a:ext cx="335080" cy="15388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B33D0D9-04C9-E94D-B0F5-326B97A8428C}" type="slidenum">
              <a:rPr kumimoji="1" lang="ja-JP" altLang="en-US" sz="1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1" lang="ja-JP" altLang="en-US" sz="1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endParaRPr>
          </a:p>
        </p:txBody>
      </p:sp>
      <p:sp>
        <p:nvSpPr>
          <p:cNvPr id="9" name="テキスト ボックス 8">
            <a:extLst>
              <a:ext uri="{FF2B5EF4-FFF2-40B4-BE49-F238E27FC236}">
                <a16:creationId xmlns:a16="http://schemas.microsoft.com/office/drawing/2014/main" id="{F0B4CF73-57AB-62DF-B157-3FC4551F626C}"/>
              </a:ext>
            </a:extLst>
          </p:cNvPr>
          <p:cNvSpPr txBox="1"/>
          <p:nvPr/>
        </p:nvSpPr>
        <p:spPr>
          <a:xfrm>
            <a:off x="8102966" y="904095"/>
            <a:ext cx="1586031"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p>
        </p:txBody>
      </p:sp>
      <p:sp>
        <p:nvSpPr>
          <p:cNvPr id="4" name="スライド番号プレースホルダー 3">
            <a:extLst>
              <a:ext uri="{FF2B5EF4-FFF2-40B4-BE49-F238E27FC236}">
                <a16:creationId xmlns:a16="http://schemas.microsoft.com/office/drawing/2014/main" id="{C7C7A993-D991-2726-4903-E3041AB625F9}"/>
              </a:ext>
            </a:extLst>
          </p:cNvPr>
          <p:cNvSpPr txBox="1">
            <a:spLocks/>
          </p:cNvSpPr>
          <p:nvPr/>
        </p:nvSpPr>
        <p:spPr>
          <a:xfrm>
            <a:off x="10275314" y="6546107"/>
            <a:ext cx="335080" cy="153888"/>
          </a:xfrm>
          <a:prstGeom prst="rect">
            <a:avLst/>
          </a:prstGeom>
        </p:spPr>
        <p:txBody>
          <a:bodyPr vert="horz" wrap="square" lIns="0" tIns="0" rIns="0" bIns="0" rtlCol="0" anchor="ctr">
            <a:spAutoFit/>
          </a:bodyPr>
          <a:lstStyle>
            <a:defPPr>
              <a:defRPr lang="ja-JP"/>
            </a:defPPr>
            <a:lvl1pPr marL="0" algn="ctr" defTabSz="457200" rtl="0" eaLnBrk="1" latinLnBrk="0" hangingPunct="1">
              <a:defRPr kumimoji="1" sz="1000" b="1" kern="1200">
                <a:solidFill>
                  <a:srgbClr val="FFFFFF"/>
                </a:solidFill>
                <a:latin typeface="Arial"/>
                <a:ea typeface="+mn-ea"/>
                <a:cs typeface="Arial"/>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B33D0D9-04C9-E94D-B0F5-326B97A8428C}" type="slidenum">
              <a:rPr kumimoji="1" lang="ja-JP" altLang="en-US" sz="1000" b="1" i="0" u="none" strike="noStrike" kern="1200" cap="none" spc="0" normalizeH="0" baseline="0" noProof="0">
                <a:ln>
                  <a:noFill/>
                </a:ln>
                <a:solidFill>
                  <a:srgbClr val="FFFFFF"/>
                </a:solidFill>
                <a:effectLst/>
                <a:uLnTx/>
                <a:uFillTx/>
                <a:latin typeface="Arial"/>
                <a:ea typeface="ＭＳ Ｐゴシック"/>
                <a:cs typeface="Arial"/>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1" lang="ja-JP" altLang="en-US" sz="1000" b="1"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13" name="日付プレースホルダー 12">
            <a:extLst>
              <a:ext uri="{FF2B5EF4-FFF2-40B4-BE49-F238E27FC236}">
                <a16:creationId xmlns:a16="http://schemas.microsoft.com/office/drawing/2014/main" id="{D328E76F-8B51-9ABD-0BEA-E802C37E5C5A}"/>
              </a:ext>
            </a:extLst>
          </p:cNvPr>
          <p:cNvSpPr>
            <a:spLocks noGrp="1"/>
          </p:cNvSpPr>
          <p:nvPr>
            <p:ph type="dt" sz="half" idx="10"/>
          </p:nvPr>
        </p:nvSpPr>
        <p:spPr>
          <a:xfrm>
            <a:off x="8955302" y="6546107"/>
            <a:ext cx="1236686" cy="15388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2025</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年</a:t>
            </a: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4</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月</a:t>
            </a:r>
          </a:p>
        </p:txBody>
      </p:sp>
      <p:sp>
        <p:nvSpPr>
          <p:cNvPr id="2" name="フッター プレースホルダー 1">
            <a:extLst>
              <a:ext uri="{FF2B5EF4-FFF2-40B4-BE49-F238E27FC236}">
                <a16:creationId xmlns:a16="http://schemas.microsoft.com/office/drawing/2014/main" id="{65676101-EC2F-4171-360E-A951A8B62C92}"/>
              </a:ext>
            </a:extLst>
          </p:cNvPr>
          <p:cNvSpPr>
            <a:spLocks noGrp="1"/>
          </p:cNvSpPr>
          <p:nvPr>
            <p:ph type="ftr" sz="quarter" idx="11"/>
          </p:nvPr>
        </p:nvSpPr>
        <p:spPr>
          <a:xfrm>
            <a:off x="3029614" y="6546107"/>
            <a:ext cx="5830710" cy="15388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TW" sz="1000" b="0" i="0" u="none" strike="noStrike" kern="1200" cap="none" spc="0" normalizeH="0" baseline="0" noProof="0" dirty="0">
                <a:ln>
                  <a:noFill/>
                </a:ln>
                <a:solidFill>
                  <a:srgbClr val="FFFFFF"/>
                </a:solidFill>
                <a:effectLst/>
                <a:uLnTx/>
                <a:uFillTx/>
                <a:latin typeface="Arial"/>
                <a:ea typeface="ＭＳ Ｐゴシック"/>
                <a:cs typeface="+mn-cs"/>
              </a:rPr>
              <a:t>JFA</a:t>
            </a:r>
            <a:r>
              <a:rPr kumimoji="1" lang="zh-TW" altLang="en-US" sz="1000" b="0" i="0" u="none" strike="noStrike" kern="1200" cap="none" spc="0" normalizeH="0" baseline="0" noProof="0" dirty="0">
                <a:ln>
                  <a:noFill/>
                </a:ln>
                <a:solidFill>
                  <a:srgbClr val="FFFFFF"/>
                </a:solidFill>
                <a:effectLst/>
                <a:uLnTx/>
                <a:uFillTx/>
                <a:latin typeface="Arial"/>
                <a:ea typeface="ＭＳ Ｐゴシック"/>
                <a:cs typeface="+mn-cs"/>
              </a:rPr>
              <a:t>暴力等相談窓口　</a:t>
            </a:r>
            <a:r>
              <a:rPr kumimoji="1" lang="en-US" altLang="zh-TW" sz="1000" b="0" i="0" u="none" strike="noStrike" kern="1200" cap="none" spc="0" normalizeH="0" baseline="0" noProof="0" dirty="0">
                <a:ln>
                  <a:noFill/>
                </a:ln>
                <a:solidFill>
                  <a:srgbClr val="FFFFFF"/>
                </a:solidFill>
                <a:effectLst/>
                <a:uLnTx/>
                <a:uFillTx/>
                <a:latin typeface="Arial"/>
                <a:ea typeface="ＭＳ Ｐゴシック"/>
                <a:cs typeface="+mn-cs"/>
              </a:rPr>
              <a:t>- 2024</a:t>
            </a:r>
            <a:r>
              <a:rPr kumimoji="1" lang="zh-TW" altLang="en-US" sz="1000" b="0" i="0" u="none" strike="noStrike" kern="1200" cap="none" spc="0" normalizeH="0" baseline="0" noProof="0" dirty="0">
                <a:ln>
                  <a:noFill/>
                </a:ln>
                <a:solidFill>
                  <a:srgbClr val="FFFFFF"/>
                </a:solidFill>
                <a:effectLst/>
                <a:uLnTx/>
                <a:uFillTx/>
                <a:latin typeface="Arial"/>
                <a:ea typeface="ＭＳ Ｐゴシック"/>
                <a:cs typeface="+mn-cs"/>
              </a:rPr>
              <a:t>年度報告 </a:t>
            </a:r>
            <a:r>
              <a:rPr kumimoji="1" lang="en-US" altLang="zh-TW" sz="1000" b="0" i="0" u="none" strike="noStrike" kern="1200" cap="none" spc="0" normalizeH="0" baseline="0" noProof="0" dirty="0">
                <a:ln>
                  <a:noFill/>
                </a:ln>
                <a:solidFill>
                  <a:srgbClr val="FFFFFF"/>
                </a:solidFill>
                <a:effectLst/>
                <a:uLnTx/>
                <a:uFillTx/>
                <a:latin typeface="Arial"/>
                <a:ea typeface="ＭＳ Ｐゴシック"/>
                <a:cs typeface="+mn-cs"/>
              </a:rPr>
              <a:t>-</a:t>
            </a:r>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graphicFrame>
        <p:nvGraphicFramePr>
          <p:cNvPr id="32" name="グラフ 31">
            <a:extLst>
              <a:ext uri="{FF2B5EF4-FFF2-40B4-BE49-F238E27FC236}">
                <a16:creationId xmlns:a16="http://schemas.microsoft.com/office/drawing/2014/main" id="{7FD96F27-43CB-ECA6-0AE5-179F0CCE18A0}"/>
              </a:ext>
            </a:extLst>
          </p:cNvPr>
          <p:cNvGraphicFramePr>
            <a:graphicFrameLocks/>
          </p:cNvGraphicFramePr>
          <p:nvPr/>
        </p:nvGraphicFramePr>
        <p:xfrm>
          <a:off x="2885662" y="422414"/>
          <a:ext cx="6206987"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グラフ 32">
            <a:extLst>
              <a:ext uri="{FF2B5EF4-FFF2-40B4-BE49-F238E27FC236}">
                <a16:creationId xmlns:a16="http://schemas.microsoft.com/office/drawing/2014/main" id="{AF9F4235-433E-C24E-6904-75A5186716DA}"/>
              </a:ext>
            </a:extLst>
          </p:cNvPr>
          <p:cNvGraphicFramePr>
            <a:graphicFrameLocks/>
          </p:cNvGraphicFramePr>
          <p:nvPr/>
        </p:nvGraphicFramePr>
        <p:xfrm>
          <a:off x="6392821" y="3564732"/>
          <a:ext cx="3836350" cy="23476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グラフ 33">
            <a:extLst>
              <a:ext uri="{FF2B5EF4-FFF2-40B4-BE49-F238E27FC236}">
                <a16:creationId xmlns:a16="http://schemas.microsoft.com/office/drawing/2014/main" id="{C808F701-18BC-5862-0453-AA06C54D7893}"/>
              </a:ext>
            </a:extLst>
          </p:cNvPr>
          <p:cNvGraphicFramePr>
            <a:graphicFrameLocks/>
          </p:cNvGraphicFramePr>
          <p:nvPr/>
        </p:nvGraphicFramePr>
        <p:xfrm>
          <a:off x="1827143" y="3564732"/>
          <a:ext cx="4333398" cy="2347648"/>
        </p:xfrm>
        <a:graphic>
          <a:graphicData uri="http://schemas.openxmlformats.org/drawingml/2006/chart">
            <c:chart xmlns:c="http://schemas.openxmlformats.org/drawingml/2006/chart" xmlns:r="http://schemas.openxmlformats.org/officeDocument/2006/relationships" r:id="rId4"/>
          </a:graphicData>
        </a:graphic>
      </p:graphicFrame>
      <p:sp>
        <p:nvSpPr>
          <p:cNvPr id="36" name="テキスト ボックス 35">
            <a:extLst>
              <a:ext uri="{FF2B5EF4-FFF2-40B4-BE49-F238E27FC236}">
                <a16:creationId xmlns:a16="http://schemas.microsoft.com/office/drawing/2014/main" id="{AC1A47CB-7267-F4D1-A151-00EED18045B2}"/>
              </a:ext>
            </a:extLst>
          </p:cNvPr>
          <p:cNvSpPr txBox="1"/>
          <p:nvPr/>
        </p:nvSpPr>
        <p:spPr>
          <a:xfrm>
            <a:off x="6654141" y="5953906"/>
            <a:ext cx="3621174"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その他：サッカー活動以外の通報（対象外）含む</a:t>
            </a:r>
          </a:p>
        </p:txBody>
      </p:sp>
      <p:sp>
        <p:nvSpPr>
          <p:cNvPr id="37" name="テキスト ボックス 36">
            <a:extLst>
              <a:ext uri="{FF2B5EF4-FFF2-40B4-BE49-F238E27FC236}">
                <a16:creationId xmlns:a16="http://schemas.microsoft.com/office/drawing/2014/main" id="{8581B061-12F3-FAD4-B99A-310C8CB2CDC7}"/>
              </a:ext>
            </a:extLst>
          </p:cNvPr>
          <p:cNvSpPr txBox="1"/>
          <p:nvPr/>
        </p:nvSpPr>
        <p:spPr>
          <a:xfrm>
            <a:off x="2970239" y="5969883"/>
            <a:ext cx="3079885"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その他：対象外の通報等</a:t>
            </a:r>
          </a:p>
        </p:txBody>
      </p:sp>
    </p:spTree>
    <p:extLst>
      <p:ext uri="{BB962C8B-B14F-4D97-AF65-F5344CB8AC3E}">
        <p14:creationId xmlns:p14="http://schemas.microsoft.com/office/powerpoint/2010/main" val="24972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18C4E38C-8CAD-43DD-BCFA-1E2ABCF782BC}"/>
              </a:ext>
            </a:extLst>
          </p:cNvPr>
          <p:cNvSpPr/>
          <p:nvPr/>
        </p:nvSpPr>
        <p:spPr>
          <a:xfrm>
            <a:off x="48127" y="128337"/>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676BE333-229E-479A-8D17-1CDB892A68D7}"/>
              </a:ext>
            </a:extLst>
          </p:cNvPr>
          <p:cNvSpPr/>
          <p:nvPr/>
        </p:nvSpPr>
        <p:spPr>
          <a:xfrm>
            <a:off x="9144000" y="128337"/>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CD338012-C24E-425C-9757-CFDA53A724BF}"/>
              </a:ext>
            </a:extLst>
          </p:cNvPr>
          <p:cNvSpPr/>
          <p:nvPr/>
        </p:nvSpPr>
        <p:spPr>
          <a:xfrm>
            <a:off x="6112045" y="128337"/>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F1F7660F-5979-46E4-A1A0-4175BE753184}"/>
              </a:ext>
            </a:extLst>
          </p:cNvPr>
          <p:cNvSpPr/>
          <p:nvPr/>
        </p:nvSpPr>
        <p:spPr>
          <a:xfrm>
            <a:off x="3072065" y="128337"/>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6FAB2EDB-AE0F-45D0-A084-EE625CA08DF1}"/>
              </a:ext>
            </a:extLst>
          </p:cNvPr>
          <p:cNvSpPr/>
          <p:nvPr/>
        </p:nvSpPr>
        <p:spPr>
          <a:xfrm>
            <a:off x="48127" y="4580022"/>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046BF050-6481-4F41-9BE6-2215FB16559A}"/>
              </a:ext>
            </a:extLst>
          </p:cNvPr>
          <p:cNvSpPr/>
          <p:nvPr/>
        </p:nvSpPr>
        <p:spPr>
          <a:xfrm>
            <a:off x="9144000" y="4580022"/>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1F6EC714-A1BF-4EB8-A9FE-A547289C7125}"/>
              </a:ext>
            </a:extLst>
          </p:cNvPr>
          <p:cNvSpPr/>
          <p:nvPr/>
        </p:nvSpPr>
        <p:spPr>
          <a:xfrm>
            <a:off x="6112045" y="4580022"/>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1E2AE38D-91D1-4688-86DD-87D10E644107}"/>
              </a:ext>
            </a:extLst>
          </p:cNvPr>
          <p:cNvSpPr/>
          <p:nvPr/>
        </p:nvSpPr>
        <p:spPr>
          <a:xfrm>
            <a:off x="3072065" y="4580022"/>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7DE09F4D-6D17-4E31-A0AF-B8688CD5E336}"/>
              </a:ext>
            </a:extLst>
          </p:cNvPr>
          <p:cNvSpPr/>
          <p:nvPr/>
        </p:nvSpPr>
        <p:spPr>
          <a:xfrm>
            <a:off x="48127" y="2346158"/>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7F3D26BA-64B8-4841-82C8-CF670279C41C}"/>
              </a:ext>
            </a:extLst>
          </p:cNvPr>
          <p:cNvSpPr/>
          <p:nvPr/>
        </p:nvSpPr>
        <p:spPr>
          <a:xfrm>
            <a:off x="9144000" y="2346158"/>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07FB5FBA-7116-4621-A0A7-A548765FDFAB}"/>
              </a:ext>
            </a:extLst>
          </p:cNvPr>
          <p:cNvSpPr/>
          <p:nvPr/>
        </p:nvSpPr>
        <p:spPr>
          <a:xfrm>
            <a:off x="6112045" y="2346158"/>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3" name="正方形/長方形 32">
            <a:extLst>
              <a:ext uri="{FF2B5EF4-FFF2-40B4-BE49-F238E27FC236}">
                <a16:creationId xmlns:a16="http://schemas.microsoft.com/office/drawing/2014/main" id="{EC92DAFD-D44D-4527-A296-5DF85C265260}"/>
              </a:ext>
            </a:extLst>
          </p:cNvPr>
          <p:cNvSpPr/>
          <p:nvPr/>
        </p:nvSpPr>
        <p:spPr>
          <a:xfrm>
            <a:off x="3072065" y="2346158"/>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71BE0007-8F43-425A-A3C7-8AD81D3A04B7}"/>
              </a:ext>
            </a:extLst>
          </p:cNvPr>
          <p:cNvSpPr txBox="1"/>
          <p:nvPr/>
        </p:nvSpPr>
        <p:spPr>
          <a:xfrm>
            <a:off x="56148" y="158099"/>
            <a:ext cx="291966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UD デジタル 教科書体 N-B" panose="02020700000000000000" pitchFamily="17" charset="-128"/>
              <a:ea typeface="UD デジタル 教科書体 N-B" panose="020207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・試合中、ハーフタイムに「お前らは弱いから負けてこい、勝たなくていい」と話をした。</a:t>
            </a:r>
          </a:p>
        </p:txBody>
      </p:sp>
      <p:sp>
        <p:nvSpPr>
          <p:cNvPr id="35" name="テキスト ボックス 34">
            <a:extLst>
              <a:ext uri="{FF2B5EF4-FFF2-40B4-BE49-F238E27FC236}">
                <a16:creationId xmlns:a16="http://schemas.microsoft.com/office/drawing/2014/main" id="{3858AE84-AA53-44EA-B9D2-5132F40DB273}"/>
              </a:ext>
            </a:extLst>
          </p:cNvPr>
          <p:cNvSpPr txBox="1"/>
          <p:nvPr/>
        </p:nvSpPr>
        <p:spPr>
          <a:xfrm>
            <a:off x="3031959" y="158125"/>
            <a:ext cx="296779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UD デジタル 教科書体 N-B" panose="02020700000000000000" pitchFamily="17" charset="-128"/>
              <a:ea typeface="UD デジタル 教科書体 N-B" panose="020207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・トレーニング中に「サッカーやめろ」「へたくそ」と声を出している。</a:t>
            </a:r>
          </a:p>
        </p:txBody>
      </p:sp>
      <p:sp>
        <p:nvSpPr>
          <p:cNvPr id="36" name="テキスト ボックス 35">
            <a:extLst>
              <a:ext uri="{FF2B5EF4-FFF2-40B4-BE49-F238E27FC236}">
                <a16:creationId xmlns:a16="http://schemas.microsoft.com/office/drawing/2014/main" id="{60BD5A85-7D52-4B35-B687-917F82829730}"/>
              </a:ext>
            </a:extLst>
          </p:cNvPr>
          <p:cNvSpPr txBox="1"/>
          <p:nvPr/>
        </p:nvSpPr>
        <p:spPr>
          <a:xfrm>
            <a:off x="6112040" y="157826"/>
            <a:ext cx="299987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・合宿時の食事中、食がなかなか進まない選手に対して「早く食べろ」と無理強いして食べさせた。</a:t>
            </a:r>
          </a:p>
        </p:txBody>
      </p:sp>
      <p:sp>
        <p:nvSpPr>
          <p:cNvPr id="37" name="テキスト ボックス 36">
            <a:extLst>
              <a:ext uri="{FF2B5EF4-FFF2-40B4-BE49-F238E27FC236}">
                <a16:creationId xmlns:a16="http://schemas.microsoft.com/office/drawing/2014/main" id="{4FFF7A16-85A3-4F43-BDB0-6E5E36C8D75A}"/>
              </a:ext>
            </a:extLst>
          </p:cNvPr>
          <p:cNvSpPr txBox="1"/>
          <p:nvPr/>
        </p:nvSpPr>
        <p:spPr>
          <a:xfrm>
            <a:off x="9165405" y="151492"/>
            <a:ext cx="294638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・選手に対してコーチ自身が付けたあだ名で呼んでいる。</a:t>
            </a:r>
          </a:p>
        </p:txBody>
      </p:sp>
      <p:sp>
        <p:nvSpPr>
          <p:cNvPr id="38" name="テキスト ボックス 37">
            <a:extLst>
              <a:ext uri="{FF2B5EF4-FFF2-40B4-BE49-F238E27FC236}">
                <a16:creationId xmlns:a16="http://schemas.microsoft.com/office/drawing/2014/main" id="{E299EEF2-FB77-4D44-909D-6EA8C845DF18}"/>
              </a:ext>
            </a:extLst>
          </p:cNvPr>
          <p:cNvSpPr txBox="1"/>
          <p:nvPr/>
        </p:nvSpPr>
        <p:spPr>
          <a:xfrm>
            <a:off x="48127" y="2356352"/>
            <a:ext cx="295174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・練習時や試合中、選手がミスしたとき「だからお前は下手くそなんだよ」「だから評価されないんだよ」と大声で言っている。</a:t>
            </a:r>
          </a:p>
        </p:txBody>
      </p:sp>
      <p:sp>
        <p:nvSpPr>
          <p:cNvPr id="39" name="テキスト ボックス 38">
            <a:extLst>
              <a:ext uri="{FF2B5EF4-FFF2-40B4-BE49-F238E27FC236}">
                <a16:creationId xmlns:a16="http://schemas.microsoft.com/office/drawing/2014/main" id="{118BB8A4-7E2D-40A7-AD34-226CC2550F43}"/>
              </a:ext>
            </a:extLst>
          </p:cNvPr>
          <p:cNvSpPr txBox="1"/>
          <p:nvPr/>
        </p:nvSpPr>
        <p:spPr>
          <a:xfrm>
            <a:off x="3096123" y="2378877"/>
            <a:ext cx="292768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・選手たちに、今まで担当したチーム</a:t>
            </a:r>
            <a:r>
              <a:rPr kumimoji="1" lang="en-US" altLang="ja-JP"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a:t>
            </a: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学年</a:t>
            </a:r>
            <a:r>
              <a:rPr kumimoji="1" lang="en-US" altLang="ja-JP"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a:t>
            </a: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の中で一番レベルが低いと度々言っている。</a:t>
            </a:r>
          </a:p>
        </p:txBody>
      </p:sp>
      <p:sp>
        <p:nvSpPr>
          <p:cNvPr id="40" name="テキスト ボックス 39">
            <a:extLst>
              <a:ext uri="{FF2B5EF4-FFF2-40B4-BE49-F238E27FC236}">
                <a16:creationId xmlns:a16="http://schemas.microsoft.com/office/drawing/2014/main" id="{BB432F98-DF18-42B4-8802-464BF95F4D18}"/>
              </a:ext>
            </a:extLst>
          </p:cNvPr>
          <p:cNvSpPr txBox="1"/>
          <p:nvPr/>
        </p:nvSpPr>
        <p:spPr>
          <a:xfrm>
            <a:off x="6104012" y="2412393"/>
            <a:ext cx="299988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・選手がミスした際に、ある選手に対しては威圧的な態度で厳しく言うが、別の選手に対しては同じミスであっても優しく「こうしたら」と指導する。</a:t>
            </a:r>
          </a:p>
        </p:txBody>
      </p:sp>
      <p:sp>
        <p:nvSpPr>
          <p:cNvPr id="41" name="テキスト ボックス 40">
            <a:extLst>
              <a:ext uri="{FF2B5EF4-FFF2-40B4-BE49-F238E27FC236}">
                <a16:creationId xmlns:a16="http://schemas.microsoft.com/office/drawing/2014/main" id="{8CC90C7E-A3D6-4968-921E-00C1D67663E0}"/>
              </a:ext>
            </a:extLst>
          </p:cNvPr>
          <p:cNvSpPr txBox="1"/>
          <p:nvPr/>
        </p:nvSpPr>
        <p:spPr>
          <a:xfrm>
            <a:off x="9138657" y="2383669"/>
            <a:ext cx="299987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・ある選手のプレーに対しては大したプレーでもないのに「ナイス」と大げさに</a:t>
            </a:r>
            <a:r>
              <a:rPr lang="ja-JP" altLang="en-US" dirty="0">
                <a:solidFill>
                  <a:prstClr val="black"/>
                </a:solidFill>
                <a:latin typeface="UD デジタル 教科書体 N-B" panose="02020700000000000000" pitchFamily="17" charset="-128"/>
                <a:ea typeface="UD デジタル 教科書体 N-B" panose="02020700000000000000" pitchFamily="17" charset="-128"/>
              </a:rPr>
              <a:t>褒め、他のある選手に対してはうまくいった時でも「たまたま」「まぐれ」と言って褒めない。</a:t>
            </a:r>
            <a:endPar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42" name="テキスト ボックス 41">
            <a:extLst>
              <a:ext uri="{FF2B5EF4-FFF2-40B4-BE49-F238E27FC236}">
                <a16:creationId xmlns:a16="http://schemas.microsoft.com/office/drawing/2014/main" id="{38376D58-4D4D-4271-A5BF-C342563B84F7}"/>
              </a:ext>
            </a:extLst>
          </p:cNvPr>
          <p:cNvSpPr txBox="1"/>
          <p:nvPr/>
        </p:nvSpPr>
        <p:spPr>
          <a:xfrm>
            <a:off x="48127" y="4602246"/>
            <a:ext cx="29276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・ゲーム前のミーティングでコーチが指示をした際、選手が返事をしなかったので試合に出さなかった。</a:t>
            </a:r>
          </a:p>
        </p:txBody>
      </p:sp>
      <p:sp>
        <p:nvSpPr>
          <p:cNvPr id="43" name="テキスト ボックス 42">
            <a:extLst>
              <a:ext uri="{FF2B5EF4-FFF2-40B4-BE49-F238E27FC236}">
                <a16:creationId xmlns:a16="http://schemas.microsoft.com/office/drawing/2014/main" id="{D8A8C8B6-8B5E-4941-875E-CD58AD8BE713}"/>
              </a:ext>
            </a:extLst>
          </p:cNvPr>
          <p:cNvSpPr txBox="1"/>
          <p:nvPr/>
        </p:nvSpPr>
        <p:spPr>
          <a:xfrm>
            <a:off x="3088109" y="4610074"/>
            <a:ext cx="295977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・やる気のない選手に対して「練習に来なくていい、帰れ」と言った。</a:t>
            </a:r>
          </a:p>
        </p:txBody>
      </p:sp>
      <p:sp>
        <p:nvSpPr>
          <p:cNvPr id="44" name="テキスト ボックス 43">
            <a:extLst>
              <a:ext uri="{FF2B5EF4-FFF2-40B4-BE49-F238E27FC236}">
                <a16:creationId xmlns:a16="http://schemas.microsoft.com/office/drawing/2014/main" id="{22066B87-F5EF-40CA-9B37-E5A539161969}"/>
              </a:ext>
            </a:extLst>
          </p:cNvPr>
          <p:cNvSpPr txBox="1"/>
          <p:nvPr/>
        </p:nvSpPr>
        <p:spPr>
          <a:xfrm>
            <a:off x="6120071" y="4608846"/>
            <a:ext cx="29998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「やる気があるのか」「しっかりしろよ」とグラウンド全体に響くような大声で選手に対して言う。</a:t>
            </a:r>
          </a:p>
        </p:txBody>
      </p:sp>
      <p:sp>
        <p:nvSpPr>
          <p:cNvPr id="45" name="テキスト ボックス 44">
            <a:extLst>
              <a:ext uri="{FF2B5EF4-FFF2-40B4-BE49-F238E27FC236}">
                <a16:creationId xmlns:a16="http://schemas.microsoft.com/office/drawing/2014/main" id="{74B5A7B3-C64B-4E0B-B299-7241299C0DA8}"/>
              </a:ext>
            </a:extLst>
          </p:cNvPr>
          <p:cNvSpPr txBox="1"/>
          <p:nvPr/>
        </p:nvSpPr>
        <p:spPr>
          <a:xfrm>
            <a:off x="9111925" y="4619593"/>
            <a:ext cx="2967790" cy="923330"/>
          </a:xfrm>
          <a:prstGeom prst="rect">
            <a:avLst/>
          </a:prstGeom>
          <a:noFill/>
        </p:spPr>
        <p:txBody>
          <a:bodyPr wrap="square" rtlCol="0">
            <a:spAutoFit/>
          </a:bodyPr>
          <a:lstStyle/>
          <a:p>
            <a:pPr lvl="0"/>
            <a:r>
              <a:rPr lang="ja-JP" altLang="en-US" dirty="0">
                <a:solidFill>
                  <a:prstClr val="black"/>
                </a:solidFill>
                <a:latin typeface="UD デジタル 教科書体 N-B" panose="02020700000000000000" pitchFamily="17" charset="-128"/>
                <a:ea typeface="UD デジタル 教科書体 N-B" panose="02020700000000000000" pitchFamily="17" charset="-128"/>
              </a:rPr>
              <a:t>・ 選手の容姿に関するようなあだ名を付けて選手を呼ぶ。「チビスケ等」</a:t>
            </a:r>
            <a:endPar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51" name="テキスト ボックス 50">
            <a:extLst>
              <a:ext uri="{FF2B5EF4-FFF2-40B4-BE49-F238E27FC236}">
                <a16:creationId xmlns:a16="http://schemas.microsoft.com/office/drawing/2014/main" id="{28DCF648-566A-4E49-9277-334F28D932FB}"/>
              </a:ext>
            </a:extLst>
          </p:cNvPr>
          <p:cNvSpPr txBox="1"/>
          <p:nvPr/>
        </p:nvSpPr>
        <p:spPr>
          <a:xfrm>
            <a:off x="3023926" y="5634443"/>
            <a:ext cx="30800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58C79AE3-3E41-417F-8A3A-F45DA9BFF9A6}"/>
              </a:ext>
            </a:extLst>
          </p:cNvPr>
          <p:cNvSpPr txBox="1"/>
          <p:nvPr/>
        </p:nvSpPr>
        <p:spPr>
          <a:xfrm>
            <a:off x="6063914" y="5684496"/>
            <a:ext cx="30800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8352D6B7-FDA5-2F44-BB2C-65289D58EC1A}"/>
              </a:ext>
            </a:extLst>
          </p:cNvPr>
          <p:cNvSpPr txBox="1"/>
          <p:nvPr/>
        </p:nvSpPr>
        <p:spPr>
          <a:xfrm>
            <a:off x="2662258" y="1978362"/>
            <a:ext cx="401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１</a:t>
            </a:r>
          </a:p>
        </p:txBody>
      </p:sp>
      <p:sp>
        <p:nvSpPr>
          <p:cNvPr id="4" name="テキスト ボックス 3">
            <a:extLst>
              <a:ext uri="{FF2B5EF4-FFF2-40B4-BE49-F238E27FC236}">
                <a16:creationId xmlns:a16="http://schemas.microsoft.com/office/drawing/2014/main" id="{4FC488B8-7B9D-8247-968A-9825EB80BE25}"/>
              </a:ext>
            </a:extLst>
          </p:cNvPr>
          <p:cNvSpPr txBox="1"/>
          <p:nvPr/>
        </p:nvSpPr>
        <p:spPr>
          <a:xfrm>
            <a:off x="5693487" y="1978362"/>
            <a:ext cx="3186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２</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96541FF5-70D5-E049-A6D7-D3AB72D8361C}"/>
              </a:ext>
            </a:extLst>
          </p:cNvPr>
          <p:cNvSpPr txBox="1"/>
          <p:nvPr/>
        </p:nvSpPr>
        <p:spPr>
          <a:xfrm>
            <a:off x="8769927" y="1978362"/>
            <a:ext cx="3419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３</a:t>
            </a:r>
          </a:p>
        </p:txBody>
      </p:sp>
      <p:sp>
        <p:nvSpPr>
          <p:cNvPr id="6" name="テキスト ボックス 5">
            <a:extLst>
              <a:ext uri="{FF2B5EF4-FFF2-40B4-BE49-F238E27FC236}">
                <a16:creationId xmlns:a16="http://schemas.microsoft.com/office/drawing/2014/main" id="{7F17C83F-9087-BA44-9AD8-EFED2E858EA2}"/>
              </a:ext>
            </a:extLst>
          </p:cNvPr>
          <p:cNvSpPr txBox="1"/>
          <p:nvPr/>
        </p:nvSpPr>
        <p:spPr>
          <a:xfrm>
            <a:off x="11790218" y="1962069"/>
            <a:ext cx="2894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４</a:t>
            </a:r>
          </a:p>
        </p:txBody>
      </p:sp>
      <p:sp>
        <p:nvSpPr>
          <p:cNvPr id="7" name="テキスト ボックス 6">
            <a:extLst>
              <a:ext uri="{FF2B5EF4-FFF2-40B4-BE49-F238E27FC236}">
                <a16:creationId xmlns:a16="http://schemas.microsoft.com/office/drawing/2014/main" id="{5D3A7BBE-A4FC-5E4A-8DF7-E0AD9FF8841C}"/>
              </a:ext>
            </a:extLst>
          </p:cNvPr>
          <p:cNvSpPr txBox="1"/>
          <p:nvPr/>
        </p:nvSpPr>
        <p:spPr>
          <a:xfrm>
            <a:off x="2662258" y="4174914"/>
            <a:ext cx="2891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５</a:t>
            </a:r>
          </a:p>
        </p:txBody>
      </p:sp>
      <p:sp>
        <p:nvSpPr>
          <p:cNvPr id="8" name="テキスト ボックス 7">
            <a:extLst>
              <a:ext uri="{FF2B5EF4-FFF2-40B4-BE49-F238E27FC236}">
                <a16:creationId xmlns:a16="http://schemas.microsoft.com/office/drawing/2014/main" id="{E8A69D30-C720-7146-8A07-309EABD02B7D}"/>
              </a:ext>
            </a:extLst>
          </p:cNvPr>
          <p:cNvSpPr txBox="1"/>
          <p:nvPr/>
        </p:nvSpPr>
        <p:spPr>
          <a:xfrm>
            <a:off x="5693487" y="4197719"/>
            <a:ext cx="330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６</a:t>
            </a:r>
          </a:p>
        </p:txBody>
      </p:sp>
      <p:sp>
        <p:nvSpPr>
          <p:cNvPr id="9" name="テキスト ボックス 8">
            <a:extLst>
              <a:ext uri="{FF2B5EF4-FFF2-40B4-BE49-F238E27FC236}">
                <a16:creationId xmlns:a16="http://schemas.microsoft.com/office/drawing/2014/main" id="{3112F3AC-C532-5249-8E90-AE1FF227EE14}"/>
              </a:ext>
            </a:extLst>
          </p:cNvPr>
          <p:cNvSpPr txBox="1"/>
          <p:nvPr/>
        </p:nvSpPr>
        <p:spPr>
          <a:xfrm>
            <a:off x="8672945" y="4197719"/>
            <a:ext cx="3139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７</a:t>
            </a:r>
          </a:p>
        </p:txBody>
      </p:sp>
      <p:sp>
        <p:nvSpPr>
          <p:cNvPr id="10" name="テキスト ボックス 9">
            <a:extLst>
              <a:ext uri="{FF2B5EF4-FFF2-40B4-BE49-F238E27FC236}">
                <a16:creationId xmlns:a16="http://schemas.microsoft.com/office/drawing/2014/main" id="{EB29FE56-478F-9247-BF75-C53591AFED26}"/>
              </a:ext>
            </a:extLst>
          </p:cNvPr>
          <p:cNvSpPr txBox="1"/>
          <p:nvPr/>
        </p:nvSpPr>
        <p:spPr>
          <a:xfrm>
            <a:off x="11790218" y="4184128"/>
            <a:ext cx="2894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８</a:t>
            </a:r>
          </a:p>
        </p:txBody>
      </p:sp>
      <p:sp>
        <p:nvSpPr>
          <p:cNvPr id="11" name="テキスト ボックス 10">
            <a:extLst>
              <a:ext uri="{FF2B5EF4-FFF2-40B4-BE49-F238E27FC236}">
                <a16:creationId xmlns:a16="http://schemas.microsoft.com/office/drawing/2014/main" id="{C45E0A43-085D-BF47-8483-2392A97EAEED}"/>
              </a:ext>
            </a:extLst>
          </p:cNvPr>
          <p:cNvSpPr txBox="1"/>
          <p:nvPr/>
        </p:nvSpPr>
        <p:spPr>
          <a:xfrm>
            <a:off x="2630168" y="6477536"/>
            <a:ext cx="3773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９</a:t>
            </a:r>
          </a:p>
        </p:txBody>
      </p:sp>
      <p:sp>
        <p:nvSpPr>
          <p:cNvPr id="12" name="テキスト ボックス 11">
            <a:extLst>
              <a:ext uri="{FF2B5EF4-FFF2-40B4-BE49-F238E27FC236}">
                <a16:creationId xmlns:a16="http://schemas.microsoft.com/office/drawing/2014/main" id="{7F4D21D1-B96F-604F-95E8-19A03A517F9D}"/>
              </a:ext>
            </a:extLst>
          </p:cNvPr>
          <p:cNvSpPr txBox="1"/>
          <p:nvPr/>
        </p:nvSpPr>
        <p:spPr>
          <a:xfrm>
            <a:off x="5624945" y="6438587"/>
            <a:ext cx="471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a:t>
            </a: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FA019B10-19EB-7649-9E90-2F9BF7ACAD90}"/>
              </a:ext>
            </a:extLst>
          </p:cNvPr>
          <p:cNvSpPr txBox="1"/>
          <p:nvPr/>
        </p:nvSpPr>
        <p:spPr>
          <a:xfrm>
            <a:off x="8726543" y="6477536"/>
            <a:ext cx="5680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a:t>
            </a: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21C5197F-7DAE-4142-B6B7-C644D1B83742}"/>
              </a:ext>
            </a:extLst>
          </p:cNvPr>
          <p:cNvSpPr txBox="1"/>
          <p:nvPr/>
        </p:nvSpPr>
        <p:spPr>
          <a:xfrm>
            <a:off x="11710739" y="6431119"/>
            <a:ext cx="5465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12</a:t>
            </a: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四角形: 角を丸くする 2">
            <a:extLst>
              <a:ext uri="{FF2B5EF4-FFF2-40B4-BE49-F238E27FC236}">
                <a16:creationId xmlns:a16="http://schemas.microsoft.com/office/drawing/2014/main" id="{0363056F-6977-7765-DD49-BDCFDD9E36F5}"/>
              </a:ext>
            </a:extLst>
          </p:cNvPr>
          <p:cNvSpPr/>
          <p:nvPr/>
        </p:nvSpPr>
        <p:spPr>
          <a:xfrm>
            <a:off x="296769" y="73877"/>
            <a:ext cx="4267200" cy="4789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県内の</a:t>
            </a:r>
            <a:r>
              <a:rPr kumimoji="1" lang="en-US" altLang="ja-JP" b="1" dirty="0"/>
              <a:t>4</a:t>
            </a:r>
            <a:r>
              <a:rPr kumimoji="1" lang="ja-JP" altLang="en-US" b="1" dirty="0"/>
              <a:t>種チームで実際にあった事例</a:t>
            </a:r>
          </a:p>
        </p:txBody>
      </p:sp>
    </p:spTree>
    <p:extLst>
      <p:ext uri="{BB962C8B-B14F-4D97-AF65-F5344CB8AC3E}">
        <p14:creationId xmlns:p14="http://schemas.microsoft.com/office/powerpoint/2010/main" val="149050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18C4E38C-8CAD-43DD-BCFA-1E2ABCF782BC}"/>
              </a:ext>
            </a:extLst>
          </p:cNvPr>
          <p:cNvSpPr/>
          <p:nvPr/>
        </p:nvSpPr>
        <p:spPr>
          <a:xfrm>
            <a:off x="48127" y="128337"/>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676BE333-229E-479A-8D17-1CDB892A68D7}"/>
              </a:ext>
            </a:extLst>
          </p:cNvPr>
          <p:cNvSpPr/>
          <p:nvPr/>
        </p:nvSpPr>
        <p:spPr>
          <a:xfrm>
            <a:off x="9144000" y="128337"/>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D338012-C24E-425C-9757-CFDA53A724BF}"/>
              </a:ext>
            </a:extLst>
          </p:cNvPr>
          <p:cNvSpPr/>
          <p:nvPr/>
        </p:nvSpPr>
        <p:spPr>
          <a:xfrm>
            <a:off x="6112045" y="128337"/>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1F7660F-5979-46E4-A1A0-4175BE753184}"/>
              </a:ext>
            </a:extLst>
          </p:cNvPr>
          <p:cNvSpPr/>
          <p:nvPr/>
        </p:nvSpPr>
        <p:spPr>
          <a:xfrm>
            <a:off x="3072065" y="128337"/>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FAB2EDB-AE0F-45D0-A084-EE625CA08DF1}"/>
              </a:ext>
            </a:extLst>
          </p:cNvPr>
          <p:cNvSpPr/>
          <p:nvPr/>
        </p:nvSpPr>
        <p:spPr>
          <a:xfrm>
            <a:off x="48127" y="4580022"/>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046BF050-6481-4F41-9BE6-2215FB16559A}"/>
              </a:ext>
            </a:extLst>
          </p:cNvPr>
          <p:cNvSpPr/>
          <p:nvPr/>
        </p:nvSpPr>
        <p:spPr>
          <a:xfrm>
            <a:off x="9144000" y="4580022"/>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1F6EC714-A1BF-4EB8-A9FE-A547289C7125}"/>
              </a:ext>
            </a:extLst>
          </p:cNvPr>
          <p:cNvSpPr/>
          <p:nvPr/>
        </p:nvSpPr>
        <p:spPr>
          <a:xfrm>
            <a:off x="6112045" y="4580022"/>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1E2AE38D-91D1-4688-86DD-87D10E644107}"/>
              </a:ext>
            </a:extLst>
          </p:cNvPr>
          <p:cNvSpPr/>
          <p:nvPr/>
        </p:nvSpPr>
        <p:spPr>
          <a:xfrm>
            <a:off x="3072065" y="4580022"/>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7DE09F4D-6D17-4E31-A0AF-B8688CD5E336}"/>
              </a:ext>
            </a:extLst>
          </p:cNvPr>
          <p:cNvSpPr/>
          <p:nvPr/>
        </p:nvSpPr>
        <p:spPr>
          <a:xfrm>
            <a:off x="48127" y="2346158"/>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7F3D26BA-64B8-4841-82C8-CF670279C41C}"/>
              </a:ext>
            </a:extLst>
          </p:cNvPr>
          <p:cNvSpPr/>
          <p:nvPr/>
        </p:nvSpPr>
        <p:spPr>
          <a:xfrm>
            <a:off x="9144000" y="2346158"/>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07FB5FBA-7116-4621-A0A7-A548765FDFAB}"/>
              </a:ext>
            </a:extLst>
          </p:cNvPr>
          <p:cNvSpPr/>
          <p:nvPr/>
        </p:nvSpPr>
        <p:spPr>
          <a:xfrm>
            <a:off x="6112045" y="2346158"/>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EC92DAFD-D44D-4527-A296-5DF85C265260}"/>
              </a:ext>
            </a:extLst>
          </p:cNvPr>
          <p:cNvSpPr/>
          <p:nvPr/>
        </p:nvSpPr>
        <p:spPr>
          <a:xfrm>
            <a:off x="3072065" y="2346158"/>
            <a:ext cx="2967790" cy="2149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71BE0007-8F43-425A-A3C7-8AD81D3A04B7}"/>
              </a:ext>
            </a:extLst>
          </p:cNvPr>
          <p:cNvSpPr txBox="1"/>
          <p:nvPr/>
        </p:nvSpPr>
        <p:spPr>
          <a:xfrm>
            <a:off x="56148" y="158099"/>
            <a:ext cx="2919665" cy="923330"/>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・試合終了後、度々長時間にわたり選手を集めて怒って話をしている。</a:t>
            </a:r>
          </a:p>
        </p:txBody>
      </p:sp>
      <p:sp>
        <p:nvSpPr>
          <p:cNvPr id="35" name="テキスト ボックス 34">
            <a:extLst>
              <a:ext uri="{FF2B5EF4-FFF2-40B4-BE49-F238E27FC236}">
                <a16:creationId xmlns:a16="http://schemas.microsoft.com/office/drawing/2014/main" id="{3858AE84-AA53-44EA-B9D2-5132F40DB273}"/>
              </a:ext>
            </a:extLst>
          </p:cNvPr>
          <p:cNvSpPr txBox="1"/>
          <p:nvPr/>
        </p:nvSpPr>
        <p:spPr>
          <a:xfrm>
            <a:off x="3031959" y="158125"/>
            <a:ext cx="2967790" cy="1200329"/>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・練習試合で負けると「やる気がないならもう２度</a:t>
            </a:r>
            <a:r>
              <a:rPr lang="ja-JP" altLang="en-US" dirty="0">
                <a:latin typeface="UD デジタル 教科書体 N-B" panose="02020700000000000000" pitchFamily="17" charset="-128"/>
                <a:ea typeface="UD デジタル 教科書体 N-B" panose="02020700000000000000" pitchFamily="17" charset="-128"/>
              </a:rPr>
              <a:t>と試合は組まない」と選手に言う。</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6" name="テキスト ボックス 35">
            <a:extLst>
              <a:ext uri="{FF2B5EF4-FFF2-40B4-BE49-F238E27FC236}">
                <a16:creationId xmlns:a16="http://schemas.microsoft.com/office/drawing/2014/main" id="{60BD5A85-7D52-4B35-B687-917F82829730}"/>
              </a:ext>
            </a:extLst>
          </p:cNvPr>
          <p:cNvSpPr txBox="1"/>
          <p:nvPr/>
        </p:nvSpPr>
        <p:spPr>
          <a:xfrm>
            <a:off x="6112040" y="157826"/>
            <a:ext cx="2999879" cy="1477328"/>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・練習終了後、解散した後に一人を呼び出し、選手は涙を流しているのに一時間以上も怒鳴りながら話をしている。</a:t>
            </a:r>
          </a:p>
        </p:txBody>
      </p:sp>
      <p:sp>
        <p:nvSpPr>
          <p:cNvPr id="37" name="テキスト ボックス 36">
            <a:extLst>
              <a:ext uri="{FF2B5EF4-FFF2-40B4-BE49-F238E27FC236}">
                <a16:creationId xmlns:a16="http://schemas.microsoft.com/office/drawing/2014/main" id="{4FFF7A16-85A3-4F43-BDB0-6E5E36C8D75A}"/>
              </a:ext>
            </a:extLst>
          </p:cNvPr>
          <p:cNvSpPr txBox="1"/>
          <p:nvPr/>
        </p:nvSpPr>
        <p:spPr>
          <a:xfrm>
            <a:off x="9165405" y="151492"/>
            <a:ext cx="2946385" cy="1200329"/>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・試合中、「相手チームはお前たちよりヘタだ、もっと点が取れるはずだ」と指示している。</a:t>
            </a:r>
          </a:p>
        </p:txBody>
      </p:sp>
      <p:sp>
        <p:nvSpPr>
          <p:cNvPr id="38" name="テキスト ボックス 37">
            <a:extLst>
              <a:ext uri="{FF2B5EF4-FFF2-40B4-BE49-F238E27FC236}">
                <a16:creationId xmlns:a16="http://schemas.microsoft.com/office/drawing/2014/main" id="{E299EEF2-FB77-4D44-909D-6EA8C845DF18}"/>
              </a:ext>
            </a:extLst>
          </p:cNvPr>
          <p:cNvSpPr txBox="1"/>
          <p:nvPr/>
        </p:nvSpPr>
        <p:spPr>
          <a:xfrm>
            <a:off x="48127" y="2356352"/>
            <a:ext cx="2951748" cy="1200329"/>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・試合で活躍した選手に対して「お前そのくらいで調子乗るな」と声をかけている。</a:t>
            </a:r>
          </a:p>
        </p:txBody>
      </p:sp>
      <p:sp>
        <p:nvSpPr>
          <p:cNvPr id="39" name="テキスト ボックス 38">
            <a:extLst>
              <a:ext uri="{FF2B5EF4-FFF2-40B4-BE49-F238E27FC236}">
                <a16:creationId xmlns:a16="http://schemas.microsoft.com/office/drawing/2014/main" id="{118BB8A4-7E2D-40A7-AD34-226CC2550F43}"/>
              </a:ext>
            </a:extLst>
          </p:cNvPr>
          <p:cNvSpPr txBox="1"/>
          <p:nvPr/>
        </p:nvSpPr>
        <p:spPr>
          <a:xfrm>
            <a:off x="3072066" y="2320532"/>
            <a:ext cx="2927684" cy="923330"/>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・練習中「バカ</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アホ</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ども、時間がもったいない、さっさと動け」と怒鳴る。</a:t>
            </a:r>
          </a:p>
        </p:txBody>
      </p:sp>
      <p:sp>
        <p:nvSpPr>
          <p:cNvPr id="40" name="テキスト ボックス 39">
            <a:extLst>
              <a:ext uri="{FF2B5EF4-FFF2-40B4-BE49-F238E27FC236}">
                <a16:creationId xmlns:a16="http://schemas.microsoft.com/office/drawing/2014/main" id="{BB432F98-DF18-42B4-8802-464BF95F4D18}"/>
              </a:ext>
            </a:extLst>
          </p:cNvPr>
          <p:cNvSpPr txBox="1"/>
          <p:nvPr/>
        </p:nvSpPr>
        <p:spPr>
          <a:xfrm>
            <a:off x="6112045" y="2363989"/>
            <a:ext cx="2999880" cy="1477328"/>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・試合終了後すぐに、試合中の運動量が少なかった</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走らなかった</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との理由で全員に試合時間と同じ時間</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３０分程</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走らせた。</a:t>
            </a:r>
          </a:p>
        </p:txBody>
      </p:sp>
      <p:sp>
        <p:nvSpPr>
          <p:cNvPr id="41" name="テキスト ボックス 40">
            <a:extLst>
              <a:ext uri="{FF2B5EF4-FFF2-40B4-BE49-F238E27FC236}">
                <a16:creationId xmlns:a16="http://schemas.microsoft.com/office/drawing/2014/main" id="{8CC90C7E-A3D6-4968-921E-00C1D67663E0}"/>
              </a:ext>
            </a:extLst>
          </p:cNvPr>
          <p:cNvSpPr txBox="1"/>
          <p:nvPr/>
        </p:nvSpPr>
        <p:spPr>
          <a:xfrm>
            <a:off x="9176079" y="2357734"/>
            <a:ext cx="2999879" cy="1923604"/>
          </a:xfrm>
          <a:prstGeom prst="rect">
            <a:avLst/>
          </a:prstGeom>
          <a:noFill/>
        </p:spPr>
        <p:txBody>
          <a:bodyPr wrap="square" rtlCol="0">
            <a:spAutoFit/>
          </a:bodyPr>
          <a:lstStyle/>
          <a:p>
            <a:r>
              <a:rPr kumimoji="1" lang="ja-JP" altLang="en-US" sz="1700" dirty="0">
                <a:latin typeface="UD デジタル 教科書体 N-B" panose="02020700000000000000" pitchFamily="17" charset="-128"/>
                <a:ea typeface="UD デジタル 教科書体 N-B" panose="02020700000000000000" pitchFamily="17" charset="-128"/>
              </a:rPr>
              <a:t>・練習試合の日に動きがよくなかった選手に対して「あとはボールは触らなくていい、ずっと走っておけ」と指示し選手は自チームの試合中は試合も見ることなくずっと走らされていた。</a:t>
            </a:r>
          </a:p>
        </p:txBody>
      </p:sp>
      <p:sp>
        <p:nvSpPr>
          <p:cNvPr id="42" name="テキスト ボックス 41">
            <a:extLst>
              <a:ext uri="{FF2B5EF4-FFF2-40B4-BE49-F238E27FC236}">
                <a16:creationId xmlns:a16="http://schemas.microsoft.com/office/drawing/2014/main" id="{38376D58-4D4D-4271-A5BF-C342563B84F7}"/>
              </a:ext>
            </a:extLst>
          </p:cNvPr>
          <p:cNvSpPr txBox="1"/>
          <p:nvPr/>
        </p:nvSpPr>
        <p:spPr>
          <a:xfrm>
            <a:off x="48127" y="4602246"/>
            <a:ext cx="2927686" cy="646331"/>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・試合で失点した分だけグラウンドを走らせる。</a:t>
            </a:r>
          </a:p>
        </p:txBody>
      </p:sp>
      <p:sp>
        <p:nvSpPr>
          <p:cNvPr id="43" name="テキスト ボックス 42">
            <a:extLst>
              <a:ext uri="{FF2B5EF4-FFF2-40B4-BE49-F238E27FC236}">
                <a16:creationId xmlns:a16="http://schemas.microsoft.com/office/drawing/2014/main" id="{D8A8C8B6-8B5E-4941-875E-CD58AD8BE713}"/>
              </a:ext>
            </a:extLst>
          </p:cNvPr>
          <p:cNvSpPr txBox="1"/>
          <p:nvPr/>
        </p:nvSpPr>
        <p:spPr>
          <a:xfrm>
            <a:off x="3088109" y="4610074"/>
            <a:ext cx="2959772" cy="1200329"/>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・試合で負けたらグラウンド〇周</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ダッシュ〇本</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と決めて、試合と試合の間に走らせている。</a:t>
            </a:r>
          </a:p>
        </p:txBody>
      </p:sp>
      <p:sp>
        <p:nvSpPr>
          <p:cNvPr id="44" name="テキスト ボックス 43">
            <a:extLst>
              <a:ext uri="{FF2B5EF4-FFF2-40B4-BE49-F238E27FC236}">
                <a16:creationId xmlns:a16="http://schemas.microsoft.com/office/drawing/2014/main" id="{22066B87-F5EF-40CA-9B37-E5A539161969}"/>
              </a:ext>
            </a:extLst>
          </p:cNvPr>
          <p:cNvSpPr txBox="1"/>
          <p:nvPr/>
        </p:nvSpPr>
        <p:spPr>
          <a:xfrm>
            <a:off x="6120071" y="4608846"/>
            <a:ext cx="2999881" cy="1477328"/>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・選手が用具を忘れてきたので練習</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試合</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err="1">
                <a:latin typeface="UD デジタル 教科書体 N-B" panose="02020700000000000000" pitchFamily="17" charset="-128"/>
                <a:ea typeface="UD デジタル 教科書体 N-B" panose="02020700000000000000" pitchFamily="17" charset="-128"/>
              </a:rPr>
              <a:t>には</a:t>
            </a:r>
            <a:r>
              <a:rPr kumimoji="1" lang="ja-JP" altLang="en-US" dirty="0">
                <a:latin typeface="UD デジタル 教科書体 N-B" panose="02020700000000000000" pitchFamily="17" charset="-128"/>
                <a:ea typeface="UD デジタル 教科書体 N-B" panose="02020700000000000000" pitchFamily="17" charset="-128"/>
              </a:rPr>
              <a:t>参加させず、その日はずっとグラウンドを走らせる。</a:t>
            </a:r>
            <a:br>
              <a:rPr kumimoji="1" lang="ja-JP" altLang="en-US" dirty="0">
                <a:latin typeface="UD デジタル 教科書体 N-B" panose="02020700000000000000" pitchFamily="17" charset="-128"/>
                <a:ea typeface="UD デジタル 教科書体 N-B" panose="02020700000000000000" pitchFamily="17" charset="-128"/>
              </a:rPr>
            </a:b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45" name="テキスト ボックス 44">
            <a:extLst>
              <a:ext uri="{FF2B5EF4-FFF2-40B4-BE49-F238E27FC236}">
                <a16:creationId xmlns:a16="http://schemas.microsoft.com/office/drawing/2014/main" id="{74B5A7B3-C64B-4E0B-B299-7241299C0DA8}"/>
              </a:ext>
            </a:extLst>
          </p:cNvPr>
          <p:cNvSpPr txBox="1"/>
          <p:nvPr/>
        </p:nvSpPr>
        <p:spPr>
          <a:xfrm>
            <a:off x="9111925" y="4619593"/>
            <a:ext cx="2967790" cy="1200329"/>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・試合中、相手チーム選手のファールに対して大声で「危ないだろ、いい加減にしろよ」と威圧的に言う。</a:t>
            </a:r>
          </a:p>
        </p:txBody>
      </p:sp>
      <p:sp>
        <p:nvSpPr>
          <p:cNvPr id="2" name="テキスト ボックス 1">
            <a:extLst>
              <a:ext uri="{FF2B5EF4-FFF2-40B4-BE49-F238E27FC236}">
                <a16:creationId xmlns:a16="http://schemas.microsoft.com/office/drawing/2014/main" id="{303F9BA8-7BD5-BF43-91C6-BD5AF8FA3AC7}"/>
              </a:ext>
            </a:extLst>
          </p:cNvPr>
          <p:cNvSpPr txBox="1"/>
          <p:nvPr/>
        </p:nvSpPr>
        <p:spPr>
          <a:xfrm>
            <a:off x="11720945" y="6442323"/>
            <a:ext cx="471055" cy="369332"/>
          </a:xfrm>
          <a:prstGeom prst="rect">
            <a:avLst/>
          </a:prstGeom>
          <a:noFill/>
        </p:spPr>
        <p:txBody>
          <a:bodyPr wrap="square" rtlCol="0">
            <a:spAutoFit/>
          </a:bodyPr>
          <a:lstStyle/>
          <a:p>
            <a:r>
              <a:rPr kumimoji="1" lang="en-US" altLang="ja-JP" dirty="0"/>
              <a:t>24</a:t>
            </a:r>
            <a:endParaRPr kumimoji="1" lang="ja-JP" altLang="en-US"/>
          </a:p>
        </p:txBody>
      </p:sp>
      <p:sp>
        <p:nvSpPr>
          <p:cNvPr id="55" name="テキスト ボックス 54">
            <a:extLst>
              <a:ext uri="{FF2B5EF4-FFF2-40B4-BE49-F238E27FC236}">
                <a16:creationId xmlns:a16="http://schemas.microsoft.com/office/drawing/2014/main" id="{3C5D837E-20FB-BF43-92EC-AE2D9A724CC2}"/>
              </a:ext>
            </a:extLst>
          </p:cNvPr>
          <p:cNvSpPr txBox="1"/>
          <p:nvPr/>
        </p:nvSpPr>
        <p:spPr>
          <a:xfrm>
            <a:off x="2646455" y="2007289"/>
            <a:ext cx="471055" cy="369332"/>
          </a:xfrm>
          <a:prstGeom prst="rect">
            <a:avLst/>
          </a:prstGeom>
          <a:noFill/>
        </p:spPr>
        <p:txBody>
          <a:bodyPr wrap="square" rtlCol="0">
            <a:spAutoFit/>
          </a:bodyPr>
          <a:lstStyle/>
          <a:p>
            <a:r>
              <a:rPr kumimoji="1" lang="en-US" altLang="ja-JP" dirty="0"/>
              <a:t>13</a:t>
            </a:r>
            <a:endParaRPr kumimoji="1" lang="ja-JP" altLang="en-US"/>
          </a:p>
        </p:txBody>
      </p:sp>
      <p:sp>
        <p:nvSpPr>
          <p:cNvPr id="56" name="テキスト ボックス 55">
            <a:extLst>
              <a:ext uri="{FF2B5EF4-FFF2-40B4-BE49-F238E27FC236}">
                <a16:creationId xmlns:a16="http://schemas.microsoft.com/office/drawing/2014/main" id="{C6434B59-E3DC-EA40-A6E9-116C7572328F}"/>
              </a:ext>
            </a:extLst>
          </p:cNvPr>
          <p:cNvSpPr txBox="1"/>
          <p:nvPr/>
        </p:nvSpPr>
        <p:spPr>
          <a:xfrm>
            <a:off x="5665043" y="1995286"/>
            <a:ext cx="471055" cy="369332"/>
          </a:xfrm>
          <a:prstGeom prst="rect">
            <a:avLst/>
          </a:prstGeom>
          <a:noFill/>
        </p:spPr>
        <p:txBody>
          <a:bodyPr wrap="square" rtlCol="0">
            <a:spAutoFit/>
          </a:bodyPr>
          <a:lstStyle/>
          <a:p>
            <a:r>
              <a:rPr kumimoji="1" lang="en-US" altLang="ja-JP" dirty="0"/>
              <a:t>14</a:t>
            </a:r>
            <a:endParaRPr kumimoji="1" lang="ja-JP" altLang="en-US"/>
          </a:p>
        </p:txBody>
      </p:sp>
      <p:sp>
        <p:nvSpPr>
          <p:cNvPr id="57" name="テキスト ボックス 56">
            <a:extLst>
              <a:ext uri="{FF2B5EF4-FFF2-40B4-BE49-F238E27FC236}">
                <a16:creationId xmlns:a16="http://schemas.microsoft.com/office/drawing/2014/main" id="{4E4728AE-0755-8448-9BD0-969F4EB77685}"/>
              </a:ext>
            </a:extLst>
          </p:cNvPr>
          <p:cNvSpPr txBox="1"/>
          <p:nvPr/>
        </p:nvSpPr>
        <p:spPr>
          <a:xfrm>
            <a:off x="8701363" y="1980245"/>
            <a:ext cx="471055" cy="369332"/>
          </a:xfrm>
          <a:prstGeom prst="rect">
            <a:avLst/>
          </a:prstGeom>
          <a:noFill/>
        </p:spPr>
        <p:txBody>
          <a:bodyPr wrap="square" rtlCol="0">
            <a:spAutoFit/>
          </a:bodyPr>
          <a:lstStyle/>
          <a:p>
            <a:r>
              <a:rPr kumimoji="1" lang="en-US" altLang="ja-JP" dirty="0"/>
              <a:t>15</a:t>
            </a:r>
            <a:endParaRPr kumimoji="1" lang="ja-JP" altLang="en-US"/>
          </a:p>
        </p:txBody>
      </p:sp>
      <p:sp>
        <p:nvSpPr>
          <p:cNvPr id="58" name="テキスト ボックス 57">
            <a:extLst>
              <a:ext uri="{FF2B5EF4-FFF2-40B4-BE49-F238E27FC236}">
                <a16:creationId xmlns:a16="http://schemas.microsoft.com/office/drawing/2014/main" id="{B9463B10-F454-4544-BF2F-5207900D7D03}"/>
              </a:ext>
            </a:extLst>
          </p:cNvPr>
          <p:cNvSpPr txBox="1"/>
          <p:nvPr/>
        </p:nvSpPr>
        <p:spPr>
          <a:xfrm>
            <a:off x="11720945" y="1995286"/>
            <a:ext cx="471055" cy="369332"/>
          </a:xfrm>
          <a:prstGeom prst="rect">
            <a:avLst/>
          </a:prstGeom>
          <a:noFill/>
        </p:spPr>
        <p:txBody>
          <a:bodyPr wrap="square" rtlCol="0">
            <a:spAutoFit/>
          </a:bodyPr>
          <a:lstStyle/>
          <a:p>
            <a:r>
              <a:rPr kumimoji="1" lang="en-US" altLang="ja-JP" dirty="0"/>
              <a:t>16</a:t>
            </a:r>
            <a:endParaRPr kumimoji="1" lang="ja-JP" altLang="en-US"/>
          </a:p>
        </p:txBody>
      </p:sp>
      <p:sp>
        <p:nvSpPr>
          <p:cNvPr id="59" name="テキスト ボックス 58">
            <a:extLst>
              <a:ext uri="{FF2B5EF4-FFF2-40B4-BE49-F238E27FC236}">
                <a16:creationId xmlns:a16="http://schemas.microsoft.com/office/drawing/2014/main" id="{F2170AC7-A4B3-E14D-94F3-753D72E2A566}"/>
              </a:ext>
            </a:extLst>
          </p:cNvPr>
          <p:cNvSpPr txBox="1"/>
          <p:nvPr/>
        </p:nvSpPr>
        <p:spPr>
          <a:xfrm>
            <a:off x="2657158" y="4211332"/>
            <a:ext cx="471055" cy="369332"/>
          </a:xfrm>
          <a:prstGeom prst="rect">
            <a:avLst/>
          </a:prstGeom>
          <a:noFill/>
        </p:spPr>
        <p:txBody>
          <a:bodyPr wrap="square" rtlCol="0">
            <a:spAutoFit/>
          </a:bodyPr>
          <a:lstStyle/>
          <a:p>
            <a:r>
              <a:rPr kumimoji="1" lang="en-US" altLang="ja-JP" dirty="0"/>
              <a:t>17</a:t>
            </a:r>
            <a:endParaRPr kumimoji="1" lang="ja-JP" altLang="en-US"/>
          </a:p>
        </p:txBody>
      </p:sp>
      <p:sp>
        <p:nvSpPr>
          <p:cNvPr id="60" name="テキスト ボックス 59">
            <a:extLst>
              <a:ext uri="{FF2B5EF4-FFF2-40B4-BE49-F238E27FC236}">
                <a16:creationId xmlns:a16="http://schemas.microsoft.com/office/drawing/2014/main" id="{AA13E62E-3353-9649-92EC-6DFBF325456F}"/>
              </a:ext>
            </a:extLst>
          </p:cNvPr>
          <p:cNvSpPr txBox="1"/>
          <p:nvPr/>
        </p:nvSpPr>
        <p:spPr>
          <a:xfrm>
            <a:off x="5681092" y="4211563"/>
            <a:ext cx="471055" cy="369332"/>
          </a:xfrm>
          <a:prstGeom prst="rect">
            <a:avLst/>
          </a:prstGeom>
          <a:noFill/>
        </p:spPr>
        <p:txBody>
          <a:bodyPr wrap="square" rtlCol="0">
            <a:spAutoFit/>
          </a:bodyPr>
          <a:lstStyle/>
          <a:p>
            <a:r>
              <a:rPr kumimoji="1" lang="en-US" altLang="ja-JP" dirty="0"/>
              <a:t>18</a:t>
            </a:r>
            <a:endParaRPr kumimoji="1" lang="ja-JP" altLang="en-US"/>
          </a:p>
        </p:txBody>
      </p:sp>
      <p:sp>
        <p:nvSpPr>
          <p:cNvPr id="61" name="テキスト ボックス 60">
            <a:extLst>
              <a:ext uri="{FF2B5EF4-FFF2-40B4-BE49-F238E27FC236}">
                <a16:creationId xmlns:a16="http://schemas.microsoft.com/office/drawing/2014/main" id="{06234A01-148A-1C41-B13E-553A7D223D34}"/>
              </a:ext>
            </a:extLst>
          </p:cNvPr>
          <p:cNvSpPr txBox="1"/>
          <p:nvPr/>
        </p:nvSpPr>
        <p:spPr>
          <a:xfrm>
            <a:off x="8701362" y="4196278"/>
            <a:ext cx="471055" cy="369332"/>
          </a:xfrm>
          <a:prstGeom prst="rect">
            <a:avLst/>
          </a:prstGeom>
          <a:noFill/>
        </p:spPr>
        <p:txBody>
          <a:bodyPr wrap="square" rtlCol="0">
            <a:spAutoFit/>
          </a:bodyPr>
          <a:lstStyle/>
          <a:p>
            <a:r>
              <a:rPr kumimoji="1" lang="en-US" altLang="ja-JP" dirty="0"/>
              <a:t>19</a:t>
            </a:r>
            <a:endParaRPr kumimoji="1" lang="ja-JP" altLang="en-US"/>
          </a:p>
        </p:txBody>
      </p:sp>
      <p:sp>
        <p:nvSpPr>
          <p:cNvPr id="62" name="テキスト ボックス 61">
            <a:extLst>
              <a:ext uri="{FF2B5EF4-FFF2-40B4-BE49-F238E27FC236}">
                <a16:creationId xmlns:a16="http://schemas.microsoft.com/office/drawing/2014/main" id="{A30CF92A-A40D-1547-8DF7-D3D6ADA261F2}"/>
              </a:ext>
            </a:extLst>
          </p:cNvPr>
          <p:cNvSpPr txBox="1"/>
          <p:nvPr/>
        </p:nvSpPr>
        <p:spPr>
          <a:xfrm>
            <a:off x="11720945" y="4183699"/>
            <a:ext cx="471055" cy="369332"/>
          </a:xfrm>
          <a:prstGeom prst="rect">
            <a:avLst/>
          </a:prstGeom>
          <a:noFill/>
        </p:spPr>
        <p:txBody>
          <a:bodyPr wrap="square" rtlCol="0">
            <a:spAutoFit/>
          </a:bodyPr>
          <a:lstStyle/>
          <a:p>
            <a:r>
              <a:rPr kumimoji="1" lang="en-US" altLang="ja-JP" dirty="0"/>
              <a:t>20</a:t>
            </a:r>
            <a:endParaRPr kumimoji="1" lang="ja-JP" altLang="en-US"/>
          </a:p>
        </p:txBody>
      </p:sp>
      <p:sp>
        <p:nvSpPr>
          <p:cNvPr id="63" name="テキスト ボックス 62">
            <a:extLst>
              <a:ext uri="{FF2B5EF4-FFF2-40B4-BE49-F238E27FC236}">
                <a16:creationId xmlns:a16="http://schemas.microsoft.com/office/drawing/2014/main" id="{22ED13FA-55FE-2F4C-B1EA-DFDFE2218AF9}"/>
              </a:ext>
            </a:extLst>
          </p:cNvPr>
          <p:cNvSpPr txBox="1"/>
          <p:nvPr/>
        </p:nvSpPr>
        <p:spPr>
          <a:xfrm>
            <a:off x="2673920" y="6453418"/>
            <a:ext cx="471055" cy="369332"/>
          </a:xfrm>
          <a:prstGeom prst="rect">
            <a:avLst/>
          </a:prstGeom>
          <a:noFill/>
        </p:spPr>
        <p:txBody>
          <a:bodyPr wrap="square" rtlCol="0">
            <a:spAutoFit/>
          </a:bodyPr>
          <a:lstStyle/>
          <a:p>
            <a:r>
              <a:rPr kumimoji="1" lang="en-US" altLang="ja-JP" dirty="0"/>
              <a:t>21</a:t>
            </a:r>
            <a:endParaRPr kumimoji="1" lang="ja-JP" altLang="en-US"/>
          </a:p>
        </p:txBody>
      </p:sp>
      <p:sp>
        <p:nvSpPr>
          <p:cNvPr id="64" name="テキスト ボックス 63">
            <a:extLst>
              <a:ext uri="{FF2B5EF4-FFF2-40B4-BE49-F238E27FC236}">
                <a16:creationId xmlns:a16="http://schemas.microsoft.com/office/drawing/2014/main" id="{37752A80-2CF1-4843-BB34-F08C722A491E}"/>
              </a:ext>
            </a:extLst>
          </p:cNvPr>
          <p:cNvSpPr txBox="1"/>
          <p:nvPr/>
        </p:nvSpPr>
        <p:spPr>
          <a:xfrm>
            <a:off x="5653748" y="6444554"/>
            <a:ext cx="471055" cy="369332"/>
          </a:xfrm>
          <a:prstGeom prst="rect">
            <a:avLst/>
          </a:prstGeom>
          <a:noFill/>
        </p:spPr>
        <p:txBody>
          <a:bodyPr wrap="square" rtlCol="0">
            <a:spAutoFit/>
          </a:bodyPr>
          <a:lstStyle/>
          <a:p>
            <a:r>
              <a:rPr kumimoji="1" lang="en-US" altLang="ja-JP" dirty="0"/>
              <a:t>22</a:t>
            </a:r>
            <a:endParaRPr kumimoji="1" lang="ja-JP" altLang="en-US"/>
          </a:p>
        </p:txBody>
      </p:sp>
      <p:sp>
        <p:nvSpPr>
          <p:cNvPr id="65" name="テキスト ボックス 64">
            <a:extLst>
              <a:ext uri="{FF2B5EF4-FFF2-40B4-BE49-F238E27FC236}">
                <a16:creationId xmlns:a16="http://schemas.microsoft.com/office/drawing/2014/main" id="{7BC1DD7E-6B84-344F-8367-F1E2FE19B075}"/>
              </a:ext>
            </a:extLst>
          </p:cNvPr>
          <p:cNvSpPr txBox="1"/>
          <p:nvPr/>
        </p:nvSpPr>
        <p:spPr>
          <a:xfrm>
            <a:off x="8701361" y="6414546"/>
            <a:ext cx="471055" cy="369332"/>
          </a:xfrm>
          <a:prstGeom prst="rect">
            <a:avLst/>
          </a:prstGeom>
          <a:noFill/>
        </p:spPr>
        <p:txBody>
          <a:bodyPr wrap="square" rtlCol="0">
            <a:spAutoFit/>
          </a:bodyPr>
          <a:lstStyle/>
          <a:p>
            <a:r>
              <a:rPr kumimoji="1" lang="en-US" altLang="ja-JP" dirty="0"/>
              <a:t>23</a:t>
            </a:r>
            <a:endParaRPr kumimoji="1" lang="ja-JP" altLang="en-US"/>
          </a:p>
        </p:txBody>
      </p:sp>
    </p:spTree>
    <p:extLst>
      <p:ext uri="{BB962C8B-B14F-4D97-AF65-F5344CB8AC3E}">
        <p14:creationId xmlns:p14="http://schemas.microsoft.com/office/powerpoint/2010/main" val="142991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DDC208-CD65-E772-A0D8-83A3DD78C139}"/>
              </a:ext>
            </a:extLst>
          </p:cNvPr>
          <p:cNvPicPr>
            <a:picLocks noChangeAspect="1"/>
          </p:cNvPicPr>
          <p:nvPr/>
        </p:nvPicPr>
        <p:blipFill>
          <a:blip r:embed="rId2"/>
          <a:stretch>
            <a:fillRect/>
          </a:stretch>
        </p:blipFill>
        <p:spPr>
          <a:xfrm>
            <a:off x="0" y="0"/>
            <a:ext cx="12192000" cy="6774873"/>
          </a:xfrm>
          <a:prstGeom prst="rect">
            <a:avLst/>
          </a:prstGeom>
        </p:spPr>
      </p:pic>
      <p:pic>
        <p:nvPicPr>
          <p:cNvPr id="5" name="図 4">
            <a:extLst>
              <a:ext uri="{FF2B5EF4-FFF2-40B4-BE49-F238E27FC236}">
                <a16:creationId xmlns:a16="http://schemas.microsoft.com/office/drawing/2014/main" id="{4D9DBF73-4A16-53DC-A375-48CCB993E401}"/>
              </a:ext>
            </a:extLst>
          </p:cNvPr>
          <p:cNvPicPr>
            <a:picLocks noChangeAspect="1"/>
          </p:cNvPicPr>
          <p:nvPr/>
        </p:nvPicPr>
        <p:blipFill>
          <a:blip r:embed="rId3"/>
          <a:stretch>
            <a:fillRect/>
          </a:stretch>
        </p:blipFill>
        <p:spPr>
          <a:xfrm>
            <a:off x="8892982" y="5299364"/>
            <a:ext cx="3219787" cy="1366837"/>
          </a:xfrm>
          <a:prstGeom prst="rect">
            <a:avLst/>
          </a:prstGeom>
        </p:spPr>
      </p:pic>
    </p:spTree>
    <p:extLst>
      <p:ext uri="{BB962C8B-B14F-4D97-AF65-F5344CB8AC3E}">
        <p14:creationId xmlns:p14="http://schemas.microsoft.com/office/powerpoint/2010/main" val="355641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77BDEFE-CDF1-54CB-2280-A4807CA80A24}"/>
              </a:ext>
            </a:extLst>
          </p:cNvPr>
          <p:cNvSpPr txBox="1"/>
          <p:nvPr/>
        </p:nvSpPr>
        <p:spPr>
          <a:xfrm>
            <a:off x="384465" y="310842"/>
            <a:ext cx="8375069" cy="707886"/>
          </a:xfrm>
          <a:prstGeom prst="rect">
            <a:avLst/>
          </a:prstGeom>
          <a:solidFill>
            <a:srgbClr val="4BACC6">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4000" b="0" i="0" u="none" strike="noStrike" kern="0" cap="none" spc="0" normalizeH="0" baseline="0" noProof="0" dirty="0">
                <a:ln>
                  <a:noFill/>
                </a:ln>
                <a:solidFill>
                  <a:prstClr val="black"/>
                </a:solidFill>
                <a:effectLst/>
                <a:uLnTx/>
                <a:uFillTx/>
                <a:ea typeface="ＭＳ Ｐゴシック" panose="020B0600070205080204" pitchFamily="50" charset="-128"/>
              </a:rPr>
              <a:t>ウェルフェアって何？</a:t>
            </a:r>
          </a:p>
        </p:txBody>
      </p:sp>
      <p:sp>
        <p:nvSpPr>
          <p:cNvPr id="3" name="テキスト ボックス 2">
            <a:extLst>
              <a:ext uri="{FF2B5EF4-FFF2-40B4-BE49-F238E27FC236}">
                <a16:creationId xmlns:a16="http://schemas.microsoft.com/office/drawing/2014/main" id="{39C53413-6B74-EE2C-E7E8-E74F423C28DE}"/>
              </a:ext>
            </a:extLst>
          </p:cNvPr>
          <p:cNvSpPr txBox="1"/>
          <p:nvPr/>
        </p:nvSpPr>
        <p:spPr>
          <a:xfrm>
            <a:off x="813660" y="1283014"/>
            <a:ext cx="7776864" cy="1754326"/>
          </a:xfrm>
          <a:prstGeom prst="rect">
            <a:avLst/>
          </a:prstGeom>
          <a:solidFill>
            <a:srgbClr val="1F497D">
              <a:lumMod val="20000"/>
              <a:lumOff val="80000"/>
            </a:srgbClr>
          </a:solidFill>
        </p:spPr>
        <p:txBody>
          <a:bodyPr wrap="square" rtlCol="0">
            <a:spAutoFit/>
          </a:bodyPr>
          <a:lstStyle/>
          <a:p>
            <a:pPr lvl="0" algn="ctr">
              <a:defRPr/>
            </a:pPr>
            <a:r>
              <a:rPr lang="ja-JP" altLang="en-US" sz="5400" b="1" dirty="0"/>
              <a:t>「ウェルフェア」</a:t>
            </a:r>
            <a:r>
              <a:rPr lang="ja-JP" altLang="en-US" sz="5400" dirty="0"/>
              <a:t>とは</a:t>
            </a:r>
            <a:endParaRPr lang="en-US" altLang="ja-JP" sz="5400" dirty="0"/>
          </a:p>
          <a:p>
            <a:pPr lvl="0" algn="ctr">
              <a:defRPr/>
            </a:pPr>
            <a:r>
              <a:rPr lang="ja-JP" altLang="en-US" sz="5400" dirty="0"/>
              <a:t>安全・安心、幸福な状態</a:t>
            </a:r>
            <a:endParaRPr kumimoji="1" lang="ja-JP" altLang="en-US" sz="4000" b="1" i="0" u="none" strike="noStrike" kern="0" cap="none" spc="0" normalizeH="0" baseline="0" noProof="0" dirty="0">
              <a:ln>
                <a:noFill/>
              </a:ln>
              <a:effectLst/>
              <a:uLnTx/>
              <a:uFillTx/>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37D1F87E-F0D0-EA61-770C-7ED18BD8D965}"/>
              </a:ext>
            </a:extLst>
          </p:cNvPr>
          <p:cNvSpPr txBox="1"/>
          <p:nvPr/>
        </p:nvSpPr>
        <p:spPr>
          <a:xfrm>
            <a:off x="1648161" y="3301626"/>
            <a:ext cx="8561159" cy="2554545"/>
          </a:xfrm>
          <a:prstGeom prst="rect">
            <a:avLst/>
          </a:prstGeom>
          <a:solidFill>
            <a:srgbClr val="FFFF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4000" b="1" i="0" u="none" strike="noStrike" kern="0" cap="none" spc="0" normalizeH="0" baseline="0" noProof="0" dirty="0">
                <a:ln>
                  <a:noFill/>
                </a:ln>
                <a:solidFill>
                  <a:srgbClr val="FF0000"/>
                </a:solidFill>
                <a:effectLst/>
                <a:uLnTx/>
                <a:uFillTx/>
                <a:ea typeface="ＭＳ Ｐゴシック" panose="020B0600070205080204" pitchFamily="50" charset="-128"/>
              </a:rPr>
              <a:t>サッカーファミリー（選手・チームスタッフ・選手の保護者・チームを応援する人・サッカーに関わる人みんな）の</a:t>
            </a:r>
            <a:endParaRPr kumimoji="1" lang="en-US" altLang="ja-JP" sz="4000" b="1" i="0" u="none" strike="noStrike" kern="0" cap="none" spc="0" normalizeH="0" baseline="0" noProof="0" dirty="0">
              <a:ln>
                <a:noFill/>
              </a:ln>
              <a:solidFill>
                <a:srgbClr val="FF0000"/>
              </a:solidFill>
              <a:effectLst/>
              <a:uLnTx/>
              <a:uFillTx/>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4000" b="1" i="0" u="none" strike="noStrike" kern="0" cap="none" spc="0" normalizeH="0" baseline="0" noProof="0" dirty="0">
                <a:ln>
                  <a:noFill/>
                </a:ln>
                <a:solidFill>
                  <a:srgbClr val="FF0000"/>
                </a:solidFill>
                <a:effectLst/>
                <a:uLnTx/>
                <a:uFillTx/>
                <a:ea typeface="ＭＳ Ｐゴシック" panose="020B0600070205080204" pitchFamily="50" charset="-128"/>
              </a:rPr>
              <a:t>安心・安全を守る</a:t>
            </a:r>
          </a:p>
        </p:txBody>
      </p:sp>
      <p:sp>
        <p:nvSpPr>
          <p:cNvPr id="6" name="テキスト ボックス 5">
            <a:extLst>
              <a:ext uri="{FF2B5EF4-FFF2-40B4-BE49-F238E27FC236}">
                <a16:creationId xmlns:a16="http://schemas.microsoft.com/office/drawing/2014/main" id="{8BE5413D-DCAE-430D-A9F5-9720FE1118DB}"/>
              </a:ext>
            </a:extLst>
          </p:cNvPr>
          <p:cNvSpPr txBox="1"/>
          <p:nvPr/>
        </p:nvSpPr>
        <p:spPr>
          <a:xfrm>
            <a:off x="4003829" y="6085493"/>
            <a:ext cx="7830106" cy="584775"/>
          </a:xfrm>
          <a:prstGeom prst="rect">
            <a:avLst/>
          </a:prstGeom>
          <a:noFill/>
        </p:spPr>
        <p:txBody>
          <a:bodyPr wrap="square" rtlCol="0">
            <a:spAutoFit/>
          </a:bodyPr>
          <a:lstStyle/>
          <a:p>
            <a:r>
              <a:rPr kumimoji="1" lang="ja-JP" altLang="en-US" sz="2400" b="1" dirty="0">
                <a:solidFill>
                  <a:schemeClr val="accent1">
                    <a:lumMod val="75000"/>
                  </a:schemeClr>
                </a:solidFill>
              </a:rPr>
              <a:t>その中心になるのが、</a:t>
            </a:r>
            <a:r>
              <a:rPr kumimoji="1" lang="ja-JP" altLang="en-US" sz="3200" b="1" dirty="0">
                <a:solidFill>
                  <a:srgbClr val="FF0000"/>
                </a:solidFill>
              </a:rPr>
              <a:t>ウェルフェアオフィサー</a:t>
            </a:r>
            <a:endParaRPr kumimoji="1" lang="ja-JP" altLang="en-US" sz="2400" b="1" dirty="0">
              <a:solidFill>
                <a:srgbClr val="FF0000"/>
              </a:solidFill>
            </a:endParaRPr>
          </a:p>
        </p:txBody>
      </p:sp>
    </p:spTree>
    <p:extLst>
      <p:ext uri="{BB962C8B-B14F-4D97-AF65-F5344CB8AC3E}">
        <p14:creationId xmlns:p14="http://schemas.microsoft.com/office/powerpoint/2010/main" val="198505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AF401E3-9310-BEBD-BB5F-ABC5EB0706EA}"/>
              </a:ext>
            </a:extLst>
          </p:cNvPr>
          <p:cNvSpPr/>
          <p:nvPr/>
        </p:nvSpPr>
        <p:spPr>
          <a:xfrm>
            <a:off x="755064" y="4317275"/>
            <a:ext cx="10548521" cy="23290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県内</a:t>
            </a:r>
            <a:r>
              <a:rPr kumimoji="1" lang="en-US" altLang="ja-JP" sz="3600" b="1" dirty="0"/>
              <a:t>50</a:t>
            </a:r>
            <a:r>
              <a:rPr kumimoji="1" lang="ja-JP" altLang="en-US" sz="3600" b="1" dirty="0"/>
              <a:t>人ほどのウェルフェアオフィサージェネラルだけで、</a:t>
            </a:r>
            <a:r>
              <a:rPr lang="ja-JP" altLang="en-US" sz="3600" b="1" dirty="0"/>
              <a:t>サッカーファミリー全部の安心・</a:t>
            </a:r>
            <a:endParaRPr lang="en-US" altLang="ja-JP" sz="3600" b="1" dirty="0"/>
          </a:p>
          <a:p>
            <a:pPr algn="ctr"/>
            <a:r>
              <a:rPr lang="ja-JP" altLang="en-US" sz="3600" b="1" dirty="0"/>
              <a:t>安全を守っていくのは無理です</a:t>
            </a:r>
            <a:endParaRPr kumimoji="1" lang="ja-JP" altLang="en-US" sz="3600" b="1" dirty="0"/>
          </a:p>
        </p:txBody>
      </p:sp>
      <p:pic>
        <p:nvPicPr>
          <p:cNvPr id="5" name="図 4">
            <a:extLst>
              <a:ext uri="{FF2B5EF4-FFF2-40B4-BE49-F238E27FC236}">
                <a16:creationId xmlns:a16="http://schemas.microsoft.com/office/drawing/2014/main" id="{BC3D87EF-599A-43FF-D52C-59F3F95E4D02}"/>
              </a:ext>
            </a:extLst>
          </p:cNvPr>
          <p:cNvPicPr>
            <a:picLocks noChangeAspect="1"/>
          </p:cNvPicPr>
          <p:nvPr/>
        </p:nvPicPr>
        <p:blipFill>
          <a:blip r:embed="rId2"/>
          <a:stretch>
            <a:fillRect/>
          </a:stretch>
        </p:blipFill>
        <p:spPr>
          <a:xfrm>
            <a:off x="209550" y="328751"/>
            <a:ext cx="11772900" cy="3762375"/>
          </a:xfrm>
          <a:prstGeom prst="rect">
            <a:avLst/>
          </a:prstGeom>
        </p:spPr>
      </p:pic>
      <p:sp>
        <p:nvSpPr>
          <p:cNvPr id="2" name="四角形: 角を丸くする 1">
            <a:extLst>
              <a:ext uri="{FF2B5EF4-FFF2-40B4-BE49-F238E27FC236}">
                <a16:creationId xmlns:a16="http://schemas.microsoft.com/office/drawing/2014/main" id="{B48117B1-437F-8EB2-3E7F-D2AA3884B0D9}"/>
              </a:ext>
            </a:extLst>
          </p:cNvPr>
          <p:cNvSpPr/>
          <p:nvPr/>
        </p:nvSpPr>
        <p:spPr>
          <a:xfrm>
            <a:off x="2055223" y="3596640"/>
            <a:ext cx="1149532" cy="339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JFA</a:t>
            </a:r>
            <a:r>
              <a:rPr kumimoji="1" lang="ja-JP" altLang="en-US" b="1" dirty="0"/>
              <a:t>認定</a:t>
            </a:r>
          </a:p>
        </p:txBody>
      </p:sp>
      <p:sp>
        <p:nvSpPr>
          <p:cNvPr id="4" name="四角形: 角を丸くする 3">
            <a:extLst>
              <a:ext uri="{FF2B5EF4-FFF2-40B4-BE49-F238E27FC236}">
                <a16:creationId xmlns:a16="http://schemas.microsoft.com/office/drawing/2014/main" id="{FB622AC8-2E05-E436-F9DE-4BDEFC32C187}"/>
              </a:ext>
            </a:extLst>
          </p:cNvPr>
          <p:cNvSpPr/>
          <p:nvPr/>
        </p:nvSpPr>
        <p:spPr>
          <a:xfrm>
            <a:off x="4798423" y="3596640"/>
            <a:ext cx="2908663" cy="339634"/>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WOG</a:t>
            </a:r>
            <a:r>
              <a:rPr kumimoji="1" lang="ja-JP" altLang="en-US" b="1" dirty="0"/>
              <a:t>の講習を受けて認定</a:t>
            </a:r>
          </a:p>
        </p:txBody>
      </p:sp>
      <p:sp>
        <p:nvSpPr>
          <p:cNvPr id="7" name="四角形: 角を丸くする 6">
            <a:extLst>
              <a:ext uri="{FF2B5EF4-FFF2-40B4-BE49-F238E27FC236}">
                <a16:creationId xmlns:a16="http://schemas.microsoft.com/office/drawing/2014/main" id="{EE806B30-D30E-1705-7DBC-AE52333CB585}"/>
              </a:ext>
            </a:extLst>
          </p:cNvPr>
          <p:cNvSpPr/>
          <p:nvPr/>
        </p:nvSpPr>
        <p:spPr>
          <a:xfrm>
            <a:off x="8913223" y="3596640"/>
            <a:ext cx="2908663" cy="339634"/>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WOG</a:t>
            </a:r>
            <a:r>
              <a:rPr kumimoji="1" lang="ja-JP" altLang="en-US" b="1" dirty="0"/>
              <a:t>の講習を受けて認定</a:t>
            </a:r>
          </a:p>
        </p:txBody>
      </p:sp>
    </p:spTree>
    <p:extLst>
      <p:ext uri="{BB962C8B-B14F-4D97-AF65-F5344CB8AC3E}">
        <p14:creationId xmlns:p14="http://schemas.microsoft.com/office/powerpoint/2010/main" val="95941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0B642A9-0B02-A1F5-EBEE-0FBB954AA37F}"/>
              </a:ext>
            </a:extLst>
          </p:cNvPr>
          <p:cNvPicPr>
            <a:picLocks noChangeAspect="1"/>
          </p:cNvPicPr>
          <p:nvPr/>
        </p:nvPicPr>
        <p:blipFill>
          <a:blip r:embed="rId2"/>
          <a:stretch>
            <a:fillRect/>
          </a:stretch>
        </p:blipFill>
        <p:spPr>
          <a:xfrm>
            <a:off x="347662" y="230819"/>
            <a:ext cx="11496675" cy="6356412"/>
          </a:xfrm>
          <a:prstGeom prst="rect">
            <a:avLst/>
          </a:prstGeom>
        </p:spPr>
      </p:pic>
      <p:sp>
        <p:nvSpPr>
          <p:cNvPr id="5" name="四角形: 角を丸くする 4">
            <a:extLst>
              <a:ext uri="{FF2B5EF4-FFF2-40B4-BE49-F238E27FC236}">
                <a16:creationId xmlns:a16="http://schemas.microsoft.com/office/drawing/2014/main" id="{1CA58AE3-6486-0CAF-CD14-023F284B8C97}"/>
              </a:ext>
            </a:extLst>
          </p:cNvPr>
          <p:cNvSpPr/>
          <p:nvPr/>
        </p:nvSpPr>
        <p:spPr>
          <a:xfrm>
            <a:off x="5282213" y="6023499"/>
            <a:ext cx="2539014" cy="6036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きまりを守る</a:t>
            </a:r>
          </a:p>
        </p:txBody>
      </p:sp>
      <p:pic>
        <p:nvPicPr>
          <p:cNvPr id="3" name="図 2">
            <a:extLst>
              <a:ext uri="{FF2B5EF4-FFF2-40B4-BE49-F238E27FC236}">
                <a16:creationId xmlns:a16="http://schemas.microsoft.com/office/drawing/2014/main" id="{C33E1E75-07B8-4667-68F9-B4692F034CA9}"/>
              </a:ext>
            </a:extLst>
          </p:cNvPr>
          <p:cNvPicPr>
            <a:picLocks noChangeAspect="1"/>
          </p:cNvPicPr>
          <p:nvPr/>
        </p:nvPicPr>
        <p:blipFill>
          <a:blip r:embed="rId3"/>
          <a:stretch>
            <a:fillRect/>
          </a:stretch>
        </p:blipFill>
        <p:spPr>
          <a:xfrm>
            <a:off x="10091737" y="3409025"/>
            <a:ext cx="1628775" cy="1695450"/>
          </a:xfrm>
          <a:prstGeom prst="rect">
            <a:avLst/>
          </a:prstGeom>
        </p:spPr>
      </p:pic>
      <p:sp>
        <p:nvSpPr>
          <p:cNvPr id="2" name="四角形: 角を丸くする 1">
            <a:extLst>
              <a:ext uri="{FF2B5EF4-FFF2-40B4-BE49-F238E27FC236}">
                <a16:creationId xmlns:a16="http://schemas.microsoft.com/office/drawing/2014/main" id="{B02D21AE-1C8F-4816-EC5E-3A5D442AB368}"/>
              </a:ext>
            </a:extLst>
          </p:cNvPr>
          <p:cNvSpPr/>
          <p:nvPr/>
        </p:nvSpPr>
        <p:spPr>
          <a:xfrm>
            <a:off x="9405721" y="5983549"/>
            <a:ext cx="2539014" cy="6036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それが当たり前</a:t>
            </a:r>
          </a:p>
        </p:txBody>
      </p:sp>
    </p:spTree>
    <p:extLst>
      <p:ext uri="{BB962C8B-B14F-4D97-AF65-F5344CB8AC3E}">
        <p14:creationId xmlns:p14="http://schemas.microsoft.com/office/powerpoint/2010/main" val="286940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5AD9466-21EF-FB94-9788-0CBAE5ECE082}"/>
              </a:ext>
            </a:extLst>
          </p:cNvPr>
          <p:cNvPicPr>
            <a:picLocks noChangeAspect="1"/>
          </p:cNvPicPr>
          <p:nvPr/>
        </p:nvPicPr>
        <p:blipFill>
          <a:blip r:embed="rId2"/>
          <a:stretch>
            <a:fillRect/>
          </a:stretch>
        </p:blipFill>
        <p:spPr>
          <a:xfrm>
            <a:off x="0" y="0"/>
            <a:ext cx="12192000" cy="1572768"/>
          </a:xfrm>
          <a:prstGeom prst="rect">
            <a:avLst/>
          </a:prstGeom>
        </p:spPr>
      </p:pic>
      <p:pic>
        <p:nvPicPr>
          <p:cNvPr id="7" name="図 6">
            <a:extLst>
              <a:ext uri="{FF2B5EF4-FFF2-40B4-BE49-F238E27FC236}">
                <a16:creationId xmlns:a16="http://schemas.microsoft.com/office/drawing/2014/main" id="{3B68E17B-7C0D-2620-C22A-79E479346B73}"/>
              </a:ext>
            </a:extLst>
          </p:cNvPr>
          <p:cNvPicPr>
            <a:picLocks noChangeAspect="1"/>
          </p:cNvPicPr>
          <p:nvPr/>
        </p:nvPicPr>
        <p:blipFill>
          <a:blip r:embed="rId3"/>
          <a:stretch>
            <a:fillRect/>
          </a:stretch>
        </p:blipFill>
        <p:spPr>
          <a:xfrm>
            <a:off x="665880" y="1605903"/>
            <a:ext cx="10672679" cy="866418"/>
          </a:xfrm>
          <a:prstGeom prst="rect">
            <a:avLst/>
          </a:prstGeom>
        </p:spPr>
      </p:pic>
      <p:pic>
        <p:nvPicPr>
          <p:cNvPr id="9" name="図 8">
            <a:extLst>
              <a:ext uri="{FF2B5EF4-FFF2-40B4-BE49-F238E27FC236}">
                <a16:creationId xmlns:a16="http://schemas.microsoft.com/office/drawing/2014/main" id="{969C54AC-3E38-0E25-9CB8-AB7372244396}"/>
              </a:ext>
            </a:extLst>
          </p:cNvPr>
          <p:cNvPicPr>
            <a:picLocks noChangeAspect="1"/>
          </p:cNvPicPr>
          <p:nvPr/>
        </p:nvPicPr>
        <p:blipFill>
          <a:blip r:embed="rId4"/>
          <a:stretch>
            <a:fillRect/>
          </a:stretch>
        </p:blipFill>
        <p:spPr>
          <a:xfrm>
            <a:off x="987552" y="2505456"/>
            <a:ext cx="10351007" cy="1956816"/>
          </a:xfrm>
          <a:prstGeom prst="rect">
            <a:avLst/>
          </a:prstGeom>
        </p:spPr>
      </p:pic>
      <p:pic>
        <p:nvPicPr>
          <p:cNvPr id="11" name="図 10">
            <a:extLst>
              <a:ext uri="{FF2B5EF4-FFF2-40B4-BE49-F238E27FC236}">
                <a16:creationId xmlns:a16="http://schemas.microsoft.com/office/drawing/2014/main" id="{E85451A5-4A4F-0A96-AFC6-0E7541D9082B}"/>
              </a:ext>
            </a:extLst>
          </p:cNvPr>
          <p:cNvPicPr>
            <a:picLocks noChangeAspect="1"/>
          </p:cNvPicPr>
          <p:nvPr/>
        </p:nvPicPr>
        <p:blipFill>
          <a:blip r:embed="rId5"/>
          <a:stretch>
            <a:fillRect/>
          </a:stretch>
        </p:blipFill>
        <p:spPr>
          <a:xfrm>
            <a:off x="987552" y="4614980"/>
            <a:ext cx="10351007" cy="1956816"/>
          </a:xfrm>
          <a:prstGeom prst="rect">
            <a:avLst/>
          </a:prstGeom>
        </p:spPr>
      </p:pic>
    </p:spTree>
    <p:extLst>
      <p:ext uri="{BB962C8B-B14F-4D97-AF65-F5344CB8AC3E}">
        <p14:creationId xmlns:p14="http://schemas.microsoft.com/office/powerpoint/2010/main" val="266685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2A5EA73D-3A61-DADA-CBD2-E1CC5C3ADF9F}"/>
              </a:ext>
            </a:extLst>
          </p:cNvPr>
          <p:cNvSpPr/>
          <p:nvPr/>
        </p:nvSpPr>
        <p:spPr>
          <a:xfrm>
            <a:off x="417251" y="239696"/>
            <a:ext cx="6809172"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クラブウェルフェアオフィサーとは</a:t>
            </a:r>
          </a:p>
        </p:txBody>
      </p:sp>
      <p:sp>
        <p:nvSpPr>
          <p:cNvPr id="3" name="四角形: 角を丸くする 2">
            <a:extLst>
              <a:ext uri="{FF2B5EF4-FFF2-40B4-BE49-F238E27FC236}">
                <a16:creationId xmlns:a16="http://schemas.microsoft.com/office/drawing/2014/main" id="{4EEABD71-3A50-8EC5-4800-A9F9A8ABA499}"/>
              </a:ext>
            </a:extLst>
          </p:cNvPr>
          <p:cNvSpPr/>
          <p:nvPr/>
        </p:nvSpPr>
        <p:spPr>
          <a:xfrm>
            <a:off x="4040820" y="1615734"/>
            <a:ext cx="6809172" cy="12517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3200" b="1" dirty="0"/>
              <a:t>各クラブ（チーム）に配置されるウェルフェアオフィサーのこと</a:t>
            </a:r>
          </a:p>
        </p:txBody>
      </p:sp>
      <p:sp>
        <p:nvSpPr>
          <p:cNvPr id="4" name="四角形: 角を丸くする 3">
            <a:extLst>
              <a:ext uri="{FF2B5EF4-FFF2-40B4-BE49-F238E27FC236}">
                <a16:creationId xmlns:a16="http://schemas.microsoft.com/office/drawing/2014/main" id="{55526347-7A1C-AB3F-42D0-789F87EC0AB7}"/>
              </a:ext>
            </a:extLst>
          </p:cNvPr>
          <p:cNvSpPr/>
          <p:nvPr/>
        </p:nvSpPr>
        <p:spPr>
          <a:xfrm>
            <a:off x="1315375" y="3293614"/>
            <a:ext cx="10138299" cy="155359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kumimoji="1" lang="ja-JP" altLang="en-US" sz="3200" b="1" dirty="0"/>
              <a:t>暴力・暴言などネガティブな事象を予防⇒起こさないようにするため中心になって活動するキーパーソン</a:t>
            </a:r>
          </a:p>
        </p:txBody>
      </p:sp>
      <p:sp>
        <p:nvSpPr>
          <p:cNvPr id="5" name="テキスト ボックス 4">
            <a:extLst>
              <a:ext uri="{FF2B5EF4-FFF2-40B4-BE49-F238E27FC236}">
                <a16:creationId xmlns:a16="http://schemas.microsoft.com/office/drawing/2014/main" id="{4A043E1A-EB0C-65BF-3132-D0259E9849C0}"/>
              </a:ext>
            </a:extLst>
          </p:cNvPr>
          <p:cNvSpPr txBox="1"/>
          <p:nvPr/>
        </p:nvSpPr>
        <p:spPr>
          <a:xfrm>
            <a:off x="4669655" y="5149049"/>
            <a:ext cx="7201270" cy="1569660"/>
          </a:xfrm>
          <a:prstGeom prst="rect">
            <a:avLst/>
          </a:prstGeom>
          <a:noFill/>
        </p:spPr>
        <p:txBody>
          <a:bodyPr wrap="square" rtlCol="0">
            <a:spAutoFit/>
          </a:bodyPr>
          <a:lstStyle/>
          <a:p>
            <a:r>
              <a:rPr kumimoji="1" lang="en-US" altLang="ja-JP" sz="2400" b="1" dirty="0">
                <a:solidFill>
                  <a:srgbClr val="FF0000"/>
                </a:solidFill>
              </a:rPr>
              <a:t>※</a:t>
            </a:r>
            <a:r>
              <a:rPr kumimoji="1" lang="ja-JP" altLang="en-US" sz="2400" b="1" dirty="0">
                <a:solidFill>
                  <a:srgbClr val="FF0000"/>
                </a:solidFill>
              </a:rPr>
              <a:t>現状では、認知度が低くほとんどのクラブ（チー</a:t>
            </a:r>
            <a:endParaRPr kumimoji="1" lang="en-US" altLang="ja-JP" sz="2400" b="1" dirty="0">
              <a:solidFill>
                <a:srgbClr val="FF0000"/>
              </a:solidFill>
            </a:endParaRPr>
          </a:p>
          <a:p>
            <a:r>
              <a:rPr kumimoji="1" lang="ja-JP" altLang="en-US" sz="2400" b="1" dirty="0">
                <a:solidFill>
                  <a:srgbClr val="FF0000"/>
                </a:solidFill>
              </a:rPr>
              <a:t>　ム）に配置されていない（</a:t>
            </a:r>
            <a:r>
              <a:rPr kumimoji="1" lang="en-US" altLang="ja-JP" sz="2400" b="1" dirty="0">
                <a:solidFill>
                  <a:srgbClr val="FF0000"/>
                </a:solidFill>
              </a:rPr>
              <a:t>4</a:t>
            </a:r>
            <a:r>
              <a:rPr kumimoji="1" lang="ja-JP" altLang="en-US" sz="2400" b="1" dirty="0">
                <a:solidFill>
                  <a:srgbClr val="FF0000"/>
                </a:solidFill>
              </a:rPr>
              <a:t>種は配置済み）</a:t>
            </a:r>
            <a:endParaRPr kumimoji="1" lang="en-US" altLang="ja-JP" sz="2400" b="1" dirty="0">
              <a:solidFill>
                <a:srgbClr val="FF0000"/>
              </a:solidFill>
            </a:endParaRPr>
          </a:p>
          <a:p>
            <a:r>
              <a:rPr lang="en-US" altLang="ja-JP" sz="2400" b="1" dirty="0">
                <a:solidFill>
                  <a:srgbClr val="FF0000"/>
                </a:solidFill>
              </a:rPr>
              <a:t>※</a:t>
            </a:r>
            <a:r>
              <a:rPr lang="ja-JP" altLang="en-US" sz="2400" b="1" dirty="0">
                <a:solidFill>
                  <a:srgbClr val="FF0000"/>
                </a:solidFill>
              </a:rPr>
              <a:t>熊本</a:t>
            </a:r>
            <a:r>
              <a:rPr lang="en-US" altLang="ja-JP" sz="2400" b="1" dirty="0">
                <a:solidFill>
                  <a:srgbClr val="FF0000"/>
                </a:solidFill>
              </a:rPr>
              <a:t>FA</a:t>
            </a:r>
            <a:r>
              <a:rPr lang="ja-JP" altLang="en-US" sz="2400" b="1" dirty="0">
                <a:solidFill>
                  <a:srgbClr val="FF0000"/>
                </a:solidFill>
              </a:rPr>
              <a:t>としては、全国に先駆け</a:t>
            </a:r>
            <a:r>
              <a:rPr lang="en-US" altLang="ja-JP" sz="2400" b="1" dirty="0">
                <a:solidFill>
                  <a:srgbClr val="FF0000"/>
                </a:solidFill>
              </a:rPr>
              <a:t>CWO</a:t>
            </a:r>
            <a:r>
              <a:rPr lang="ja-JP" altLang="en-US" sz="2400" b="1" dirty="0">
                <a:solidFill>
                  <a:srgbClr val="FF0000"/>
                </a:solidFill>
              </a:rPr>
              <a:t>を配置し活</a:t>
            </a:r>
            <a:endParaRPr lang="en-US" altLang="ja-JP" sz="2400" b="1" dirty="0">
              <a:solidFill>
                <a:srgbClr val="FF0000"/>
              </a:solidFill>
            </a:endParaRPr>
          </a:p>
          <a:p>
            <a:r>
              <a:rPr lang="ja-JP" altLang="en-US" sz="2400" b="1" dirty="0">
                <a:solidFill>
                  <a:srgbClr val="FF0000"/>
                </a:solidFill>
              </a:rPr>
              <a:t>　動を活性化させたい</a:t>
            </a:r>
            <a:endParaRPr kumimoji="1" lang="ja-JP" altLang="en-US" sz="2400" b="1" dirty="0">
              <a:solidFill>
                <a:srgbClr val="FF0000"/>
              </a:solidFill>
            </a:endParaRPr>
          </a:p>
        </p:txBody>
      </p:sp>
    </p:spTree>
    <p:extLst>
      <p:ext uri="{BB962C8B-B14F-4D97-AF65-F5344CB8AC3E}">
        <p14:creationId xmlns:p14="http://schemas.microsoft.com/office/powerpoint/2010/main" val="349027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3378B6B-69C7-3C98-0E5B-69436E8B7CFB}"/>
              </a:ext>
            </a:extLst>
          </p:cNvPr>
          <p:cNvGraphicFramePr>
            <a:graphicFrameLocks noGrp="1"/>
          </p:cNvGraphicFramePr>
          <p:nvPr>
            <p:extLst>
              <p:ext uri="{D42A27DB-BD31-4B8C-83A1-F6EECF244321}">
                <p14:modId xmlns:p14="http://schemas.microsoft.com/office/powerpoint/2010/main" val="4245750154"/>
              </p:ext>
            </p:extLst>
          </p:nvPr>
        </p:nvGraphicFramePr>
        <p:xfrm>
          <a:off x="235226" y="887473"/>
          <a:ext cx="11721548" cy="5881652"/>
        </p:xfrm>
        <a:graphic>
          <a:graphicData uri="http://schemas.openxmlformats.org/drawingml/2006/table">
            <a:tbl>
              <a:tblPr firstRow="1" bandRow="1">
                <a:tableStyleId>{69CF1AB2-1976-4502-BF36-3FF5EA218861}</a:tableStyleId>
              </a:tblPr>
              <a:tblGrid>
                <a:gridCol w="5857461">
                  <a:extLst>
                    <a:ext uri="{9D8B030D-6E8A-4147-A177-3AD203B41FA5}">
                      <a16:colId xmlns:a16="http://schemas.microsoft.com/office/drawing/2014/main" val="3498801239"/>
                    </a:ext>
                  </a:extLst>
                </a:gridCol>
                <a:gridCol w="5864087">
                  <a:extLst>
                    <a:ext uri="{9D8B030D-6E8A-4147-A177-3AD203B41FA5}">
                      <a16:colId xmlns:a16="http://schemas.microsoft.com/office/drawing/2014/main" val="1463333673"/>
                    </a:ext>
                  </a:extLst>
                </a:gridCol>
              </a:tblGrid>
              <a:tr h="784613">
                <a:tc>
                  <a:txBody>
                    <a:bodyPr/>
                    <a:lstStyle/>
                    <a:p>
                      <a:r>
                        <a:rPr kumimoji="1" lang="ja-JP" altLang="en-US" dirty="0"/>
                        <a:t>クラブ（チーム）が企画するすべての活動が、選手のレベル・年齢・成熟度に適しているかどうか</a:t>
                      </a:r>
                    </a:p>
                  </a:txBody>
                  <a:tcPr/>
                </a:tc>
                <a:tc>
                  <a:txBody>
                    <a:bodyPr/>
                    <a:lstStyle/>
                    <a:p>
                      <a:r>
                        <a:rPr kumimoji="1" lang="ja-JP" altLang="en-US" dirty="0"/>
                        <a:t>クラブ（チーム）内に　いじめに加担しない、傍観しない、許さない風土ができているか</a:t>
                      </a:r>
                    </a:p>
                  </a:txBody>
                  <a:tcPr/>
                </a:tc>
                <a:extLst>
                  <a:ext uri="{0D108BD9-81ED-4DB2-BD59-A6C34878D82A}">
                    <a16:rowId xmlns:a16="http://schemas.microsoft.com/office/drawing/2014/main" val="1888267289"/>
                  </a:ext>
                </a:extLst>
              </a:tr>
              <a:tr h="784613">
                <a:tc>
                  <a:txBody>
                    <a:bodyPr/>
                    <a:lstStyle/>
                    <a:p>
                      <a:r>
                        <a:rPr kumimoji="1" lang="ja-JP" altLang="en-US" b="1" dirty="0"/>
                        <a:t>自らが、見本となるよう振舞う。フェアプレーと高いスタンダードの行動を促進しているか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競技規則とその精神を理解し遵守しているか</a:t>
                      </a:r>
                    </a:p>
                    <a:p>
                      <a:endParaRPr kumimoji="1" lang="ja-JP" altLang="en-US" b="1" dirty="0"/>
                    </a:p>
                  </a:txBody>
                  <a:tcPr/>
                </a:tc>
                <a:extLst>
                  <a:ext uri="{0D108BD9-81ED-4DB2-BD59-A6C34878D82A}">
                    <a16:rowId xmlns:a16="http://schemas.microsoft.com/office/drawing/2014/main" val="3602100454"/>
                  </a:ext>
                </a:extLst>
              </a:tr>
              <a:tr h="784613">
                <a:tc>
                  <a:txBody>
                    <a:bodyPr/>
                    <a:lstStyle/>
                    <a:p>
                      <a:r>
                        <a:rPr kumimoji="1" lang="ja-JP" altLang="en-US" b="1" dirty="0"/>
                        <a:t>選手一人ひとりと、互いの信頼とリスペクトの心を培い、自尊心を育もうとしているか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審判・対戦相手・指導者・スタッフ・観客など、ゲームに関わるすべての人たちをリスペクトしているか</a:t>
                      </a:r>
                    </a:p>
                    <a:p>
                      <a:endParaRPr kumimoji="1" lang="ja-JP" altLang="en-US" b="1" dirty="0"/>
                    </a:p>
                  </a:txBody>
                  <a:tcPr/>
                </a:tc>
                <a:extLst>
                  <a:ext uri="{0D108BD9-81ED-4DB2-BD59-A6C34878D82A}">
                    <a16:rowId xmlns:a16="http://schemas.microsoft.com/office/drawing/2014/main" val="2184962599"/>
                  </a:ext>
                </a:extLst>
              </a:tr>
              <a:tr h="784613">
                <a:tc>
                  <a:txBody>
                    <a:bodyPr/>
                    <a:lstStyle/>
                    <a:p>
                      <a:r>
                        <a:rPr kumimoji="1" lang="ja-JP" altLang="en-US" b="1" dirty="0"/>
                        <a:t>各選手の自立を促し、自分の行動とパフォーマンスに責任を持たせているか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レフェリーの判定を常に尊重しているか</a:t>
                      </a:r>
                    </a:p>
                    <a:p>
                      <a:endParaRPr kumimoji="1" lang="ja-JP" altLang="en-US" b="1" dirty="0"/>
                    </a:p>
                  </a:txBody>
                  <a:tcPr/>
                </a:tc>
                <a:extLst>
                  <a:ext uri="{0D108BD9-81ED-4DB2-BD59-A6C34878D82A}">
                    <a16:rowId xmlns:a16="http://schemas.microsoft.com/office/drawing/2014/main" val="4026855567"/>
                  </a:ext>
                </a:extLst>
              </a:tr>
              <a:tr h="784613">
                <a:tc>
                  <a:txBody>
                    <a:bodyPr/>
                    <a:lstStyle/>
                    <a:p>
                      <a:r>
                        <a:rPr kumimoji="1" lang="ja-JP" altLang="en-US" b="1" dirty="0"/>
                        <a:t>選手をリスペクトし、その成長を大切にしているか。勝利だけでなく、何よりも選手一人ひとりの安心・安全・楽しみを優先しているか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レフェリーに対し公然と批判をしていないか</a:t>
                      </a:r>
                    </a:p>
                    <a:p>
                      <a:endParaRPr kumimoji="1" lang="ja-JP" altLang="en-US" dirty="0"/>
                    </a:p>
                  </a:txBody>
                  <a:tcPr/>
                </a:tc>
                <a:extLst>
                  <a:ext uri="{0D108BD9-81ED-4DB2-BD59-A6C34878D82A}">
                    <a16:rowId xmlns:a16="http://schemas.microsoft.com/office/drawing/2014/main" val="658050940"/>
                  </a:ext>
                </a:extLst>
              </a:tr>
              <a:tr h="784613">
                <a:tc>
                  <a:txBody>
                    <a:bodyPr/>
                    <a:lstStyle/>
                    <a:p>
                      <a:r>
                        <a:rPr kumimoji="1" lang="ja-JP" altLang="en-US" b="1" dirty="0"/>
                        <a:t>選手の声を聴いているか</a:t>
                      </a:r>
                    </a:p>
                  </a:txBody>
                  <a:tcPr/>
                </a:tc>
                <a:tc>
                  <a:txBody>
                    <a:bodyPr/>
                    <a:lstStyle/>
                    <a:p>
                      <a:r>
                        <a:rPr kumimoji="1" lang="ja-JP" altLang="en-US" b="1" dirty="0"/>
                        <a:t>各選手がサッカーを通じて成長するために、サッカーに関わる様々な分野の人と協力できているか</a:t>
                      </a:r>
                    </a:p>
                  </a:txBody>
                  <a:tcPr/>
                </a:tc>
                <a:extLst>
                  <a:ext uri="{0D108BD9-81ED-4DB2-BD59-A6C34878D82A}">
                    <a16:rowId xmlns:a16="http://schemas.microsoft.com/office/drawing/2014/main" val="3811052306"/>
                  </a:ext>
                </a:extLst>
              </a:tr>
              <a:tr h="784613">
                <a:tc>
                  <a:txBody>
                    <a:bodyPr/>
                    <a:lstStyle/>
                    <a:p>
                      <a:r>
                        <a:rPr kumimoji="1" lang="ja-JP" altLang="en-US" b="1" dirty="0"/>
                        <a:t>指導者・スタッフが選手に期待することを伝え、また逆に選手が、指導者・スタッフに対し期待することを伝えられているか</a:t>
                      </a:r>
                    </a:p>
                  </a:txBody>
                  <a:tcPr/>
                </a:tc>
                <a:tc>
                  <a:txBody>
                    <a:bodyPr/>
                    <a:lstStyle/>
                    <a:p>
                      <a:r>
                        <a:rPr kumimoji="1" lang="ja-JP" altLang="en-US" b="1" dirty="0"/>
                        <a:t>選手の保護者に対し、これらのようなことを伝え理解を得ようとしているか</a:t>
                      </a:r>
                    </a:p>
                  </a:txBody>
                  <a:tcPr/>
                </a:tc>
                <a:extLst>
                  <a:ext uri="{0D108BD9-81ED-4DB2-BD59-A6C34878D82A}">
                    <a16:rowId xmlns:a16="http://schemas.microsoft.com/office/drawing/2014/main" val="1572821726"/>
                  </a:ext>
                </a:extLst>
              </a:tr>
            </a:tbl>
          </a:graphicData>
        </a:graphic>
      </p:graphicFrame>
      <p:sp>
        <p:nvSpPr>
          <p:cNvPr id="5" name="四角形: 角を丸くする 4">
            <a:extLst>
              <a:ext uri="{FF2B5EF4-FFF2-40B4-BE49-F238E27FC236}">
                <a16:creationId xmlns:a16="http://schemas.microsoft.com/office/drawing/2014/main" id="{891FC857-0F5F-F73C-9716-038E2B030621}"/>
              </a:ext>
            </a:extLst>
          </p:cNvPr>
          <p:cNvSpPr/>
          <p:nvPr/>
        </p:nvSpPr>
        <p:spPr>
          <a:xfrm>
            <a:off x="562783" y="159027"/>
            <a:ext cx="8143895" cy="6411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できていますか？　</a:t>
            </a:r>
            <a:r>
              <a:rPr lang="ja-JP" altLang="en-US" sz="3600" b="1" dirty="0"/>
              <a:t>スタッフの皆さん</a:t>
            </a:r>
            <a:endParaRPr kumimoji="1" lang="ja-JP" altLang="en-US" sz="3600" b="1" dirty="0"/>
          </a:p>
        </p:txBody>
      </p:sp>
    </p:spTree>
    <p:extLst>
      <p:ext uri="{BB962C8B-B14F-4D97-AF65-F5344CB8AC3E}">
        <p14:creationId xmlns:p14="http://schemas.microsoft.com/office/powerpoint/2010/main" val="361259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6">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E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8">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a:extLst>
              <a:ext uri="{FF2B5EF4-FFF2-40B4-BE49-F238E27FC236}">
                <a16:creationId xmlns:a16="http://schemas.microsoft.com/office/drawing/2014/main" id="{911F1E40-9C3C-0350-F7A3-A3E6E6561EAC}"/>
              </a:ext>
            </a:extLst>
          </p:cNvPr>
          <p:cNvPicPr>
            <a:picLocks noChangeAspect="1"/>
          </p:cNvPicPr>
          <p:nvPr/>
        </p:nvPicPr>
        <p:blipFill>
          <a:blip r:embed="rId2"/>
          <a:srcRect t="25496" r="-2" b="-2"/>
          <a:stretch/>
        </p:blipFill>
        <p:spPr>
          <a:xfrm>
            <a:off x="6421035" y="1257300"/>
            <a:ext cx="5129784" cy="4436918"/>
          </a:xfrm>
          <a:prstGeom prst="rect">
            <a:avLst/>
          </a:prstGeom>
        </p:spPr>
      </p:pic>
      <p:sp>
        <p:nvSpPr>
          <p:cNvPr id="35" name="Rectangle 30">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a:extLst>
              <a:ext uri="{FF2B5EF4-FFF2-40B4-BE49-F238E27FC236}">
                <a16:creationId xmlns:a16="http://schemas.microsoft.com/office/drawing/2014/main" id="{7DBA1B96-695B-950A-C8C5-F0687B849B9B}"/>
              </a:ext>
            </a:extLst>
          </p:cNvPr>
          <p:cNvPicPr>
            <a:picLocks noChangeAspect="1"/>
          </p:cNvPicPr>
          <p:nvPr/>
        </p:nvPicPr>
        <p:blipFill>
          <a:blip r:embed="rId3"/>
          <a:srcRect r="-1" b="1156"/>
          <a:stretch/>
        </p:blipFill>
        <p:spPr>
          <a:xfrm>
            <a:off x="641180" y="1257300"/>
            <a:ext cx="5129784" cy="4738255"/>
          </a:xfrm>
          <a:prstGeom prst="rect">
            <a:avLst/>
          </a:prstGeom>
        </p:spPr>
      </p:pic>
      <p:sp>
        <p:nvSpPr>
          <p:cNvPr id="6" name="四角形: 角を丸くする 5">
            <a:extLst>
              <a:ext uri="{FF2B5EF4-FFF2-40B4-BE49-F238E27FC236}">
                <a16:creationId xmlns:a16="http://schemas.microsoft.com/office/drawing/2014/main" id="{E21993EF-06D1-E9B9-2E33-E5642D5952CF}"/>
              </a:ext>
            </a:extLst>
          </p:cNvPr>
          <p:cNvSpPr/>
          <p:nvPr/>
        </p:nvSpPr>
        <p:spPr>
          <a:xfrm>
            <a:off x="802536" y="157941"/>
            <a:ext cx="9936856" cy="8312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選手の皆さんできていますか？　こんなこと</a:t>
            </a:r>
          </a:p>
        </p:txBody>
      </p:sp>
    </p:spTree>
    <p:extLst>
      <p:ext uri="{BB962C8B-B14F-4D97-AF65-F5344CB8AC3E}">
        <p14:creationId xmlns:p14="http://schemas.microsoft.com/office/powerpoint/2010/main" val="50173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a:extLst>
              <a:ext uri="{FF2B5EF4-FFF2-40B4-BE49-F238E27FC236}">
                <a16:creationId xmlns:a16="http://schemas.microsoft.com/office/drawing/2014/main" id="{BF563004-D49C-5141-F0E8-5E62E21AEB0C}"/>
              </a:ext>
            </a:extLst>
          </p:cNvPr>
          <p:cNvPicPr>
            <a:picLocks noChangeAspect="1"/>
          </p:cNvPicPr>
          <p:nvPr/>
        </p:nvPicPr>
        <p:blipFill>
          <a:blip r:embed="rId2"/>
          <a:stretch>
            <a:fillRect/>
          </a:stretch>
        </p:blipFill>
        <p:spPr>
          <a:xfrm>
            <a:off x="2889671" y="915685"/>
            <a:ext cx="5415131"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四角形: 角を丸くする 3">
            <a:extLst>
              <a:ext uri="{FF2B5EF4-FFF2-40B4-BE49-F238E27FC236}">
                <a16:creationId xmlns:a16="http://schemas.microsoft.com/office/drawing/2014/main" id="{A552056D-AB5C-4666-9B60-5C40AC480C3D}"/>
              </a:ext>
            </a:extLst>
          </p:cNvPr>
          <p:cNvSpPr/>
          <p:nvPr/>
        </p:nvSpPr>
        <p:spPr>
          <a:xfrm>
            <a:off x="1752307" y="186585"/>
            <a:ext cx="7689857" cy="6523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できていますか？保護者</a:t>
            </a:r>
            <a:r>
              <a:rPr lang="ja-JP" altLang="en-US" sz="3600" b="1" dirty="0"/>
              <a:t>の皆さん</a:t>
            </a:r>
            <a:endParaRPr kumimoji="1" lang="ja-JP" altLang="en-US" sz="3600" b="1" dirty="0"/>
          </a:p>
        </p:txBody>
      </p:sp>
    </p:spTree>
    <p:extLst>
      <p:ext uri="{BB962C8B-B14F-4D97-AF65-F5344CB8AC3E}">
        <p14:creationId xmlns:p14="http://schemas.microsoft.com/office/powerpoint/2010/main" val="35956314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624</TotalTime>
  <Words>1209</Words>
  <Application>Microsoft Office PowerPoint</Application>
  <PresentationFormat>ワイド画面</PresentationFormat>
  <Paragraphs>109</Paragraphs>
  <Slides>14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HGP創英角ｺﾞｼｯｸUB</vt:lpstr>
      <vt:lpstr>Meiryo UI</vt:lpstr>
      <vt:lpstr>ＭＳ Ｐゴシック</vt:lpstr>
      <vt:lpstr>UD デジタル 教科書体 N-B</vt: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和史 宮本</dc:creator>
  <cp:lastModifiedBy>和史 宮本</cp:lastModifiedBy>
  <cp:revision>23</cp:revision>
  <cp:lastPrinted>2025-09-30T01:15:41Z</cp:lastPrinted>
  <dcterms:created xsi:type="dcterms:W3CDTF">2024-03-16T07:43:34Z</dcterms:created>
  <dcterms:modified xsi:type="dcterms:W3CDTF">2026-04-04T05:23:01Z</dcterms:modified>
</cp:coreProperties>
</file>